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A7FC-7E56-4151-8B62-6AD065F55F34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C85E-3B57-4D5F-8B1E-B0ECF3FE9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2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A7FC-7E56-4151-8B62-6AD065F55F34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C85E-3B57-4D5F-8B1E-B0ECF3FE9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6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A7FC-7E56-4151-8B62-6AD065F55F34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C85E-3B57-4D5F-8B1E-B0ECF3FE9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7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A7FC-7E56-4151-8B62-6AD065F55F34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C85E-3B57-4D5F-8B1E-B0ECF3FE9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A7FC-7E56-4151-8B62-6AD065F55F34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C85E-3B57-4D5F-8B1E-B0ECF3FE9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9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A7FC-7E56-4151-8B62-6AD065F55F34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C85E-3B57-4D5F-8B1E-B0ECF3FE9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A7FC-7E56-4151-8B62-6AD065F55F34}" type="datetimeFigureOut">
              <a:rPr lang="en-US" smtClean="0"/>
              <a:t>6/7/17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C85E-3B57-4D5F-8B1E-B0ECF3FE9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A7FC-7E56-4151-8B62-6AD065F55F34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C85E-3B57-4D5F-8B1E-B0ECF3FE9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5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A7FC-7E56-4151-8B62-6AD065F55F34}" type="datetimeFigureOut">
              <a:rPr lang="en-US" smtClean="0"/>
              <a:t>6/7/17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C85E-3B57-4D5F-8B1E-B0ECF3FE9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0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A7FC-7E56-4151-8B62-6AD065F55F34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C85E-3B57-4D5F-8B1E-B0ECF3FE9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3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A7FC-7E56-4151-8B62-6AD065F55F34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C85E-3B57-4D5F-8B1E-B0ECF3FE9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4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CA7FC-7E56-4151-8B62-6AD065F55F34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C85E-3B57-4D5F-8B1E-B0ECF3FE9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en-US" sz="4400" spc="23" dirty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Designing a Poster </a:t>
            </a:r>
            <a:br>
              <a:rPr lang="en-US" sz="4400" spc="23" dirty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en-US" sz="4400" spc="23" dirty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 Tell Your Story</a:t>
            </a:r>
            <a:br>
              <a:rPr lang="en-US" sz="4400" spc="23" dirty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lang="en-US" sz="4400" dirty="0">
              <a:solidFill>
                <a:srgbClr val="3333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27" y="5130901"/>
            <a:ext cx="2057400" cy="44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365760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Problems with Templates</a:t>
            </a:r>
            <a:endParaRPr lang="en-US" sz="3600" spc="3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51" y="1447800"/>
            <a:ext cx="8218449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1800"/>
              </a:spcBef>
              <a:buClr>
                <a:srgbClr val="3333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Don’t consider using a template if its width and height are not an </a:t>
            </a:r>
            <a:r>
              <a:rPr lang="en-US" sz="2800" b="1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exact match </a:t>
            </a: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for the sizes required by your poster session.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51" y="3168621"/>
            <a:ext cx="7761249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1800"/>
              </a:spcBef>
              <a:buClr>
                <a:srgbClr val="3333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Even if the template is the right size, forcing </a:t>
            </a:r>
            <a:r>
              <a:rPr lang="en-US" sz="2800" b="1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your</a:t>
            </a: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story into a generic layout will: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268" y="4208906"/>
            <a:ext cx="7969404" cy="146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1200"/>
              </a:spcBef>
              <a:buClr>
                <a:srgbClr val="333399"/>
              </a:buClr>
              <a:buSzPct val="100000"/>
              <a:buFont typeface="Arial" pitchFamily="34" charset="0"/>
              <a:buChar char="•"/>
            </a:pPr>
            <a:r>
              <a:rPr lang="en-US" sz="24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require much more time and effort than expected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buClr>
                <a:srgbClr val="333399"/>
              </a:buClr>
              <a:buSzPct val="100000"/>
              <a:buFont typeface="Arial" pitchFamily="34" charset="0"/>
              <a:buChar char="•"/>
            </a:pPr>
            <a:r>
              <a:rPr lang="en-US" sz="24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produce a poster that tells your story less effectively than a poster that you design yourself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78329" y="1150590"/>
            <a:ext cx="562529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57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365760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How Viewers Read a Poster</a:t>
            </a:r>
            <a:endParaRPr lang="en-US" sz="3600" spc="3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57124" y="1594440"/>
            <a:ext cx="5247352" cy="4416552"/>
            <a:chOff x="1847388" y="1689408"/>
            <a:chExt cx="5247352" cy="4416552"/>
          </a:xfrm>
          <a:solidFill>
            <a:schemeClr val="bg1"/>
          </a:solidFill>
        </p:grpSpPr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2047252" y="1689408"/>
              <a:ext cx="5047488" cy="4416552"/>
            </a:xfrm>
            <a:prstGeom prst="rect">
              <a:avLst/>
            </a:prstGeom>
            <a:grpFill/>
            <a:ln w="57150">
              <a:solidFill>
                <a:srgbClr val="FBDE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>
              <a:spLocks/>
            </p:cNvSpPr>
            <p:nvPr/>
          </p:nvSpPr>
          <p:spPr>
            <a:xfrm>
              <a:off x="2047252" y="1689408"/>
              <a:ext cx="5047488" cy="731520"/>
            </a:xfrm>
            <a:prstGeom prst="rect">
              <a:avLst/>
            </a:prstGeom>
            <a:grpFill/>
            <a:ln w="57150">
              <a:solidFill>
                <a:srgbClr val="FBDE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1845522" y="4275378"/>
              <a:ext cx="3657600" cy="0"/>
            </a:xfrm>
            <a:prstGeom prst="line">
              <a:avLst/>
            </a:prstGeom>
            <a:grpFill/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622290" y="4267200"/>
              <a:ext cx="3657600" cy="0"/>
            </a:xfrm>
            <a:prstGeom prst="line">
              <a:avLst/>
            </a:prstGeom>
            <a:grpFill/>
            <a:ln w="38100"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276706" y="2068176"/>
              <a:ext cx="4495800" cy="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52342" y="1818877"/>
              <a:ext cx="822960" cy="498598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buClr>
                  <a:srgbClr val="00007E"/>
                </a:buClr>
                <a:buSzPct val="80000"/>
              </a:pPr>
              <a:r>
                <a:rPr lang="en-US" sz="2400" spc="30" dirty="0" smtClean="0">
                  <a:solidFill>
                    <a:srgbClr val="00007E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Title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1127760" y="4358640"/>
              <a:ext cx="3383280" cy="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2880360" y="4358640"/>
              <a:ext cx="3383280" cy="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4621808" y="4358640"/>
              <a:ext cx="3383280" cy="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960649" y="2642841"/>
              <a:ext cx="1552806" cy="327660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695594" y="2655849"/>
              <a:ext cx="1552806" cy="327660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847388" y="1833910"/>
              <a:ext cx="365760" cy="36576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buClr>
                  <a:srgbClr val="00007E"/>
                </a:buClr>
                <a:buSzPct val="80000"/>
              </a:pPr>
              <a:r>
                <a:rPr lang="en-US" sz="2400" spc="30" dirty="0" smtClean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84449" y="2498005"/>
              <a:ext cx="365760" cy="36576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buClr>
                  <a:srgbClr val="00007E"/>
                </a:buClr>
                <a:buSzPct val="80000"/>
              </a:pPr>
              <a:r>
                <a:rPr lang="en-US" sz="2400" spc="30" dirty="0" smtClean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60649" y="5242561"/>
              <a:ext cx="365760" cy="36576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buClr>
                  <a:srgbClr val="00007E"/>
                </a:buClr>
                <a:buSzPct val="80000"/>
              </a:pPr>
              <a:r>
                <a:rPr lang="en-US" sz="2400" spc="30" dirty="0" smtClean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92422" y="5242561"/>
              <a:ext cx="365760" cy="36576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buClr>
                  <a:srgbClr val="00007E"/>
                </a:buClr>
                <a:buSzPct val="80000"/>
              </a:pPr>
              <a:r>
                <a:rPr lang="en-US" sz="2400" spc="30" dirty="0" smtClean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24410" y="2498005"/>
              <a:ext cx="365760" cy="36576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buClr>
                  <a:srgbClr val="00007E"/>
                </a:buClr>
                <a:buSzPct val="80000"/>
              </a:pPr>
              <a:r>
                <a:rPr lang="en-US" sz="2400" spc="30" dirty="0" smtClean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27190" y="2498005"/>
              <a:ext cx="365760" cy="36576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buClr>
                  <a:srgbClr val="00007E"/>
                </a:buClr>
                <a:buSzPct val="80000"/>
              </a:pPr>
              <a:r>
                <a:rPr lang="en-US" sz="2400" spc="30" dirty="0" smtClean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7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3703320"/>
              <a:ext cx="900368" cy="64008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3977640" y="4358640"/>
              <a:ext cx="365760" cy="36576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600"/>
                </a:spcBef>
                <a:buClr>
                  <a:srgbClr val="00007E"/>
                </a:buClr>
                <a:buSzPct val="80000"/>
              </a:pPr>
              <a:r>
                <a:rPr lang="en-US" sz="2400" spc="30" dirty="0" smtClean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26021" y="5095347"/>
            <a:ext cx="372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BDE05"/>
                </a:solidFill>
                <a:latin typeface="Arial" pitchFamily="34" charset="0"/>
                <a:cs typeface="Arial" pitchFamily="34" charset="0"/>
              </a:rPr>
              <a:t>Design your poster accordingly.</a:t>
            </a:r>
            <a:endParaRPr lang="en-US" sz="2800" b="1" dirty="0">
              <a:solidFill>
                <a:srgbClr val="FBDE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924" y="1627648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Title: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→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078" y="2757390"/>
            <a:ext cx="2770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Within columns: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 </a:t>
            </a: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→ Down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777" y="3886574"/>
            <a:ext cx="2827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Across columns: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n-US" sz="2800" dirty="0" smtClean="0">
                <a:solidFill>
                  <a:schemeClr val="bg1"/>
                </a:solidFill>
                <a:latin typeface="Calibri"/>
                <a:cs typeface="Calibri"/>
              </a:rPr>
              <a:t>→ R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8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623" y="0"/>
            <a:ext cx="8716818" cy="6969442"/>
            <a:chOff x="400544" y="152400"/>
            <a:chExt cx="8356405" cy="6969442"/>
          </a:xfrm>
        </p:grpSpPr>
        <p:sp>
          <p:nvSpPr>
            <p:cNvPr id="4" name="TextBox 3"/>
            <p:cNvSpPr txBox="1"/>
            <p:nvPr/>
          </p:nvSpPr>
          <p:spPr>
            <a:xfrm>
              <a:off x="540147" y="152400"/>
              <a:ext cx="807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3600" spc="30" dirty="0" smtClean="0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Possible Layouts – Column Format</a:t>
              </a:r>
              <a:endParaRPr lang="en-US" sz="3600" spc="3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16153" y="1005840"/>
              <a:ext cx="2379446" cy="2073859"/>
              <a:chOff x="381000" y="1470102"/>
              <a:chExt cx="2379446" cy="2073859"/>
            </a:xfrm>
          </p:grpSpPr>
          <p:sp>
            <p:nvSpPr>
              <p:cNvPr id="39" name="Rectangle 38"/>
              <p:cNvSpPr>
                <a:spLocks noChangeAspect="1"/>
              </p:cNvSpPr>
              <p:nvPr/>
            </p:nvSpPr>
            <p:spPr>
              <a:xfrm>
                <a:off x="381000" y="1470102"/>
                <a:ext cx="2370128" cy="207385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BDE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92151" y="1470102"/>
                <a:ext cx="2368295" cy="457200"/>
              </a:xfrm>
              <a:prstGeom prst="rect">
                <a:avLst/>
              </a:prstGeom>
              <a:solidFill>
                <a:srgbClr val="FBDE05"/>
              </a:solidFill>
              <a:ln>
                <a:solidFill>
                  <a:srgbClr val="FBDE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378300" y="1005840"/>
              <a:ext cx="2378081" cy="2073859"/>
              <a:chOff x="3378300" y="1512849"/>
              <a:chExt cx="2378081" cy="2073859"/>
            </a:xfrm>
          </p:grpSpPr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3386253" y="1512849"/>
                <a:ext cx="2370128" cy="207385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BDE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378300" y="1512849"/>
                <a:ext cx="2368296" cy="457200"/>
              </a:xfrm>
              <a:prstGeom prst="rect">
                <a:avLst/>
              </a:prstGeom>
              <a:solidFill>
                <a:srgbClr val="FBDE05"/>
              </a:solidFill>
              <a:ln>
                <a:solidFill>
                  <a:srgbClr val="FBDE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14815" y="1005840"/>
              <a:ext cx="2376224" cy="2073859"/>
              <a:chOff x="6392872" y="1507541"/>
              <a:chExt cx="2376224" cy="2073859"/>
            </a:xfrm>
          </p:grpSpPr>
          <p:sp>
            <p:nvSpPr>
              <p:cNvPr id="35" name="Rectangle 34"/>
              <p:cNvSpPr>
                <a:spLocks noChangeAspect="1"/>
              </p:cNvSpPr>
              <p:nvPr/>
            </p:nvSpPr>
            <p:spPr>
              <a:xfrm>
                <a:off x="6392872" y="1507541"/>
                <a:ext cx="2370128" cy="207385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BDE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400800" y="1507541"/>
                <a:ext cx="2368296" cy="457200"/>
              </a:xfrm>
              <a:prstGeom prst="rect">
                <a:avLst/>
              </a:prstGeom>
              <a:solidFill>
                <a:srgbClr val="FBDE05"/>
              </a:solidFill>
              <a:ln>
                <a:solidFill>
                  <a:srgbClr val="FBDE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44551" y="3917505"/>
              <a:ext cx="2379447" cy="2073858"/>
              <a:chOff x="381000" y="1470102"/>
              <a:chExt cx="2379447" cy="2073858"/>
            </a:xfrm>
          </p:grpSpPr>
          <p:sp>
            <p:nvSpPr>
              <p:cNvPr id="33" name="Rectangle 32"/>
              <p:cNvSpPr>
                <a:spLocks noChangeAspect="1"/>
              </p:cNvSpPr>
              <p:nvPr/>
            </p:nvSpPr>
            <p:spPr>
              <a:xfrm>
                <a:off x="381000" y="1470102"/>
                <a:ext cx="2370128" cy="207385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BDE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92151" y="1470102"/>
                <a:ext cx="2368296" cy="457200"/>
              </a:xfrm>
              <a:prstGeom prst="rect">
                <a:avLst/>
              </a:prstGeom>
              <a:solidFill>
                <a:srgbClr val="FBDE05"/>
              </a:solidFill>
              <a:ln>
                <a:solidFill>
                  <a:srgbClr val="FBDE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395547" y="3917505"/>
              <a:ext cx="2378080" cy="2073859"/>
              <a:chOff x="3378300" y="1512849"/>
              <a:chExt cx="2378080" cy="2073859"/>
            </a:xfrm>
          </p:grpSpPr>
          <p:sp>
            <p:nvSpPr>
              <p:cNvPr id="31" name="Rectangle 30"/>
              <p:cNvSpPr>
                <a:spLocks noChangeAspect="1"/>
              </p:cNvSpPr>
              <p:nvPr/>
            </p:nvSpPr>
            <p:spPr>
              <a:xfrm>
                <a:off x="3386253" y="1512849"/>
                <a:ext cx="2370127" cy="207385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BDE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78300" y="1512849"/>
                <a:ext cx="2368296" cy="457200"/>
              </a:xfrm>
              <a:prstGeom prst="rect">
                <a:avLst/>
              </a:prstGeom>
              <a:solidFill>
                <a:srgbClr val="FBDE05"/>
              </a:solidFill>
              <a:ln>
                <a:solidFill>
                  <a:srgbClr val="FBDE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332062" y="3917505"/>
              <a:ext cx="2376224" cy="2073859"/>
              <a:chOff x="6392872" y="1507541"/>
              <a:chExt cx="2376224" cy="2073859"/>
            </a:xfrm>
          </p:grpSpPr>
          <p:sp>
            <p:nvSpPr>
              <p:cNvPr id="29" name="Rectangle 28"/>
              <p:cNvSpPr>
                <a:spLocks noChangeAspect="1"/>
              </p:cNvSpPr>
              <p:nvPr/>
            </p:nvSpPr>
            <p:spPr>
              <a:xfrm>
                <a:off x="6392872" y="1507541"/>
                <a:ext cx="2370128" cy="207385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BDE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400800" y="1507541"/>
                <a:ext cx="2368296" cy="457200"/>
              </a:xfrm>
              <a:prstGeom prst="rect">
                <a:avLst/>
              </a:prstGeom>
              <a:solidFill>
                <a:srgbClr val="FBDE05"/>
              </a:solidFill>
              <a:ln>
                <a:solidFill>
                  <a:srgbClr val="FBDE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1299114" y="1460784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1460784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76453" y="4368862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63698" y="4368862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75408" y="1468615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75723" y="1468615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181600" y="1468615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62400" y="4378897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68592" y="4378897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>
              <a:off x="4559733" y="4406404"/>
              <a:ext cx="0" cy="118872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05959" y="1456535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283498" y="1456535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777980" y="1456535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304049" y="1456535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512204" y="4380013"/>
              <a:ext cx="0" cy="16002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>
              <a:off x="7542201" y="3969016"/>
              <a:ext cx="0" cy="236829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0147" y="6167735"/>
              <a:ext cx="807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800" spc="30" dirty="0" smtClean="0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Use a layout that suits the content of YOUR poster.</a:t>
              </a:r>
              <a:endParaRPr lang="en-US" sz="2800" spc="3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0544" y="3195135"/>
              <a:ext cx="8356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800" spc="30" dirty="0" smtClean="0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Balance the major sections of the poster if possible.</a:t>
              </a:r>
              <a:endParaRPr lang="en-US" sz="2800" spc="3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92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47" y="381000"/>
            <a:ext cx="87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Place text where viewers will expect it.</a:t>
            </a:r>
            <a:endParaRPr lang="en-US" sz="3600" spc="3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3303" y="1402080"/>
            <a:ext cx="8603630" cy="5149189"/>
            <a:chOff x="864258" y="1402080"/>
            <a:chExt cx="7962675" cy="5149189"/>
          </a:xfrm>
          <a:solidFill>
            <a:schemeClr val="bg1"/>
          </a:solidFill>
        </p:grpSpPr>
        <p:sp>
          <p:nvSpPr>
            <p:cNvPr id="4" name="Oval 3"/>
            <p:cNvSpPr/>
            <p:nvPr/>
          </p:nvSpPr>
          <p:spPr>
            <a:xfrm>
              <a:off x="6815253" y="2087139"/>
              <a:ext cx="2011680" cy="3017520"/>
            </a:xfrm>
            <a:prstGeom prst="ellipse">
              <a:avLst/>
            </a:prstGeom>
            <a:grpFill/>
            <a:ln>
              <a:solidFill>
                <a:srgbClr val="FBDE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64258" y="1402080"/>
              <a:ext cx="5666408" cy="5149189"/>
              <a:chOff x="1803122" y="1357664"/>
              <a:chExt cx="5666408" cy="5149189"/>
            </a:xfrm>
            <a:grpFill/>
          </p:grpSpPr>
          <p:grpSp>
            <p:nvGrpSpPr>
              <p:cNvPr id="12" name="Group 11"/>
              <p:cNvGrpSpPr>
                <a:grpSpLocks noChangeAspect="1"/>
              </p:cNvGrpSpPr>
              <p:nvPr/>
            </p:nvGrpSpPr>
            <p:grpSpPr>
              <a:xfrm>
                <a:off x="1803122" y="1357664"/>
                <a:ext cx="5666408" cy="5149189"/>
                <a:chOff x="527304" y="1491476"/>
                <a:chExt cx="2424794" cy="2203464"/>
              </a:xfrm>
              <a:grpFill/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527304" y="1491476"/>
                  <a:ext cx="2424794" cy="2203464"/>
                  <a:chOff x="392151" y="1470102"/>
                  <a:chExt cx="2424794" cy="2203464"/>
                </a:xfrm>
                <a:grpFill/>
              </p:grpSpPr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392151" y="1470102"/>
                    <a:ext cx="2424794" cy="2203464"/>
                  </a:xfrm>
                  <a:prstGeom prst="rect">
                    <a:avLst/>
                  </a:prstGeom>
                  <a:grpFill/>
                  <a:ln w="57150">
                    <a:solidFill>
                      <a:srgbClr val="FBDE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392151" y="1470102"/>
                    <a:ext cx="2368296" cy="391294"/>
                  </a:xfrm>
                  <a:prstGeom prst="rect">
                    <a:avLst/>
                  </a:prstGeom>
                  <a:grpFill/>
                  <a:ln>
                    <a:solidFill>
                      <a:srgbClr val="FBDE0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1296091" y="1898700"/>
                  <a:ext cx="3023" cy="1796240"/>
                </a:xfrm>
                <a:prstGeom prst="line">
                  <a:avLst/>
                </a:prstGeom>
                <a:grpFill/>
                <a:ln w="19050">
                  <a:prstDash val="sys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2121228" y="1898700"/>
                  <a:ext cx="12372" cy="1796240"/>
                </a:xfrm>
                <a:prstGeom prst="line">
                  <a:avLst/>
                </a:prstGeom>
                <a:grpFill/>
                <a:ln w="19050">
                  <a:prstDash val="sysDash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2467191" y="1417815"/>
                <a:ext cx="4206240" cy="430887"/>
              </a:xfrm>
              <a:prstGeom prst="rect">
                <a:avLst/>
              </a:prstGeom>
              <a:grpFill/>
            </p:spPr>
            <p:txBody>
              <a:bodyPr wrap="square" t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2800" spc="30" dirty="0" smtClean="0">
                    <a:solidFill>
                      <a:srgbClr val="00007E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Title of Your Poster</a:t>
                </a:r>
                <a:endParaRPr lang="en-US" sz="2800" spc="30" dirty="0">
                  <a:solidFill>
                    <a:srgbClr val="00007E"/>
                  </a:solidFill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467191" y="1885928"/>
                <a:ext cx="4206240" cy="369332"/>
              </a:xfrm>
              <a:prstGeom prst="rect">
                <a:avLst/>
              </a:prstGeom>
              <a:grpFill/>
            </p:spPr>
            <p:txBody>
              <a:bodyPr wrap="square" t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2400" spc="30" dirty="0" smtClean="0">
                    <a:solidFill>
                      <a:srgbClr val="00007E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Author, </a:t>
                </a:r>
                <a:r>
                  <a:rPr lang="en-US" sz="2000" spc="30" dirty="0" smtClean="0">
                    <a:solidFill>
                      <a:srgbClr val="00007E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Affiliation</a:t>
                </a:r>
                <a:r>
                  <a:rPr lang="en-US" sz="2400" spc="30" dirty="0" smtClean="0">
                    <a:solidFill>
                      <a:srgbClr val="00007E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 </a:t>
                </a:r>
                <a:endParaRPr lang="en-US" sz="2400" spc="30" dirty="0">
                  <a:solidFill>
                    <a:srgbClr val="00007E"/>
                  </a:solidFill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40760" y="2420779"/>
                <a:ext cx="1737135" cy="369332"/>
              </a:xfrm>
              <a:prstGeom prst="rect">
                <a:avLst/>
              </a:prstGeom>
              <a:grpFill/>
            </p:spPr>
            <p:txBody>
              <a:bodyPr wrap="square" t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2400" spc="30" dirty="0" smtClean="0">
                    <a:latin typeface="Arial" pitchFamily="34" charset="0"/>
                    <a:ea typeface="Tahoma" pitchFamily="34" charset="0"/>
                    <a:cs typeface="Arial" pitchFamily="34" charset="0"/>
                  </a:rPr>
                  <a:t>Background</a:t>
                </a:r>
                <a:endParaRPr lang="en-US" sz="2400" spc="30" dirty="0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40760" y="3088890"/>
                <a:ext cx="1737135" cy="369332"/>
              </a:xfrm>
              <a:prstGeom prst="rect">
                <a:avLst/>
              </a:prstGeom>
              <a:grpFill/>
            </p:spPr>
            <p:txBody>
              <a:bodyPr wrap="square" t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2400" spc="30" dirty="0" smtClean="0">
                    <a:latin typeface="Arial" pitchFamily="34" charset="0"/>
                    <a:ea typeface="Tahoma" pitchFamily="34" charset="0"/>
                    <a:cs typeface="Arial" pitchFamily="34" charset="0"/>
                  </a:rPr>
                  <a:t>Objectives</a:t>
                </a:r>
                <a:endParaRPr lang="en-US" sz="2400" spc="30" dirty="0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40760" y="3886200"/>
                <a:ext cx="1737135" cy="1107996"/>
              </a:xfrm>
              <a:prstGeom prst="rect">
                <a:avLst/>
              </a:prstGeom>
              <a:grpFill/>
            </p:spPr>
            <p:txBody>
              <a:bodyPr wrap="square" t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2400" spc="30" dirty="0" smtClean="0">
                    <a:latin typeface="Arial" pitchFamily="34" charset="0"/>
                    <a:ea typeface="Tahoma" pitchFamily="34" charset="0"/>
                    <a:cs typeface="Arial" pitchFamily="34" charset="0"/>
                  </a:rPr>
                  <a:t>Methods</a:t>
                </a:r>
              </a:p>
              <a:p>
                <a:pPr algn="ctr"/>
                <a:r>
                  <a:rPr lang="en-US" sz="2400" spc="30" dirty="0" smtClean="0">
                    <a:latin typeface="Arial" pitchFamily="34" charset="0"/>
                    <a:ea typeface="Tahoma" pitchFamily="34" charset="0"/>
                    <a:cs typeface="Arial" pitchFamily="34" charset="0"/>
                  </a:rPr>
                  <a:t>Procedures</a:t>
                </a:r>
                <a:r>
                  <a:rPr lang="en-US" sz="2400" spc="30" dirty="0" smtClean="0">
                    <a:solidFill>
                      <a:schemeClr val="bg1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)</a:t>
                </a:r>
                <a:endParaRPr lang="en-US" sz="2400" spc="30" dirty="0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94165" y="2438400"/>
                <a:ext cx="1554480" cy="738664"/>
              </a:xfrm>
              <a:prstGeom prst="rect">
                <a:avLst/>
              </a:prstGeom>
              <a:grpFill/>
            </p:spPr>
            <p:txBody>
              <a:bodyPr wrap="square" t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2400" spc="30" dirty="0" smtClean="0">
                    <a:latin typeface="Arial" pitchFamily="34" charset="0"/>
                    <a:ea typeface="Tahoma" pitchFamily="34" charset="0"/>
                    <a:cs typeface="Arial" pitchFamily="34" charset="0"/>
                  </a:rPr>
                  <a:t>Results</a:t>
                </a:r>
              </a:p>
              <a:p>
                <a:pPr algn="ctr"/>
                <a:r>
                  <a:rPr lang="en-US" sz="2400" spc="30" dirty="0" smtClean="0">
                    <a:solidFill>
                      <a:schemeClr val="bg1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(Findings)</a:t>
                </a:r>
                <a:endParaRPr lang="en-US" sz="2400" spc="30" dirty="0">
                  <a:solidFill>
                    <a:schemeClr val="bg1"/>
                  </a:solidFill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638179" y="2403543"/>
                <a:ext cx="1758910" cy="369332"/>
              </a:xfrm>
              <a:prstGeom prst="rect">
                <a:avLst/>
              </a:prstGeom>
              <a:grpFill/>
            </p:spPr>
            <p:txBody>
              <a:bodyPr wrap="square" t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2400" spc="30" dirty="0" smtClean="0">
                    <a:latin typeface="Arial" pitchFamily="34" charset="0"/>
                    <a:ea typeface="Tahoma" pitchFamily="34" charset="0"/>
                    <a:cs typeface="Arial" pitchFamily="34" charset="0"/>
                  </a:rPr>
                  <a:t>Conclusions</a:t>
                </a:r>
                <a:endParaRPr lang="en-US" sz="2400" spc="30" dirty="0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638179" y="4859179"/>
                <a:ext cx="1699321" cy="307777"/>
              </a:xfrm>
              <a:prstGeom prst="rect">
                <a:avLst/>
              </a:prstGeom>
              <a:grpFill/>
            </p:spPr>
            <p:txBody>
              <a:bodyPr wrap="square" t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2000" spc="30" dirty="0" smtClean="0">
                    <a:latin typeface="Arial" pitchFamily="34" charset="0"/>
                    <a:ea typeface="Tahoma" pitchFamily="34" charset="0"/>
                    <a:cs typeface="Arial" pitchFamily="34" charset="0"/>
                  </a:rPr>
                  <a:t>References</a:t>
                </a:r>
                <a:endParaRPr lang="en-US" sz="2000" spc="30" dirty="0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56814" y="5571596"/>
                <a:ext cx="1840274" cy="246221"/>
              </a:xfrm>
              <a:prstGeom prst="rect">
                <a:avLst/>
              </a:prstGeom>
              <a:grpFill/>
            </p:spPr>
            <p:txBody>
              <a:bodyPr wrap="square" tIns="0" bIns="0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600" spc="30" dirty="0" smtClean="0">
                    <a:latin typeface="Arial" pitchFamily="34" charset="0"/>
                    <a:ea typeface="Tahoma" pitchFamily="34" charset="0"/>
                    <a:cs typeface="Arial" pitchFamily="34" charset="0"/>
                  </a:rPr>
                  <a:t>Acknowledgments</a:t>
                </a:r>
                <a:endParaRPr lang="en-US" sz="1600" spc="30" dirty="0"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23" name="Group 22"/>
              <p:cNvGrpSpPr>
                <a:grpSpLocks noChangeAspect="1"/>
              </p:cNvGrpSpPr>
              <p:nvPr/>
            </p:nvGrpSpPr>
            <p:grpSpPr>
              <a:xfrm>
                <a:off x="6583188" y="1449102"/>
                <a:ext cx="680276" cy="182880"/>
                <a:chOff x="796507" y="5840312"/>
                <a:chExt cx="2133600" cy="573578"/>
              </a:xfrm>
              <a:grp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796507" y="5840312"/>
                  <a:ext cx="2133600" cy="5735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8907" y="5935911"/>
                  <a:ext cx="1828801" cy="396060"/>
                </a:xfrm>
                <a:prstGeom prst="rect">
                  <a:avLst/>
                </a:prstGeom>
                <a:grpFill/>
              </p:spPr>
            </p:pic>
          </p:grpSp>
        </p:grpSp>
        <p:sp>
          <p:nvSpPr>
            <p:cNvPr id="6" name="TextBox 5"/>
            <p:cNvSpPr txBox="1"/>
            <p:nvPr/>
          </p:nvSpPr>
          <p:spPr>
            <a:xfrm>
              <a:off x="7086600" y="3216381"/>
              <a:ext cx="1554480" cy="307777"/>
            </a:xfrm>
            <a:prstGeom prst="rect">
              <a:avLst/>
            </a:prstGeom>
            <a:grpFill/>
          </p:spPr>
          <p:txBody>
            <a:bodyPr wrap="square" tIns="0" bIns="0" rtlCol="0">
              <a:spAutoFit/>
            </a:bodyPr>
            <a:lstStyle/>
            <a:p>
              <a:pPr marL="137160" indent="-13716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2000" b="1" spc="30" dirty="0" smtClean="0">
                  <a:latin typeface="Arial" pitchFamily="34" charset="0"/>
                  <a:ea typeface="Tahoma" pitchFamily="34" charset="0"/>
                  <a:cs typeface="Arial" pitchFamily="34" charset="0"/>
                </a:rPr>
                <a:t>Diagrams</a:t>
              </a:r>
              <a:endParaRPr lang="en-US" sz="2000" b="1" spc="30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86600" y="3582516"/>
              <a:ext cx="1554480" cy="307777"/>
            </a:xfrm>
            <a:prstGeom prst="rect">
              <a:avLst/>
            </a:prstGeom>
            <a:grpFill/>
          </p:spPr>
          <p:txBody>
            <a:bodyPr wrap="square" tIns="0" bIns="0" rtlCol="0">
              <a:spAutoFit/>
            </a:bodyPr>
            <a:lstStyle/>
            <a:p>
              <a:pPr marL="137160" indent="-13716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2000" b="1" spc="30" dirty="0" smtClean="0">
                  <a:latin typeface="Arial" pitchFamily="34" charset="0"/>
                  <a:ea typeface="Tahoma" pitchFamily="34" charset="0"/>
                  <a:cs typeface="Arial" pitchFamily="34" charset="0"/>
                </a:rPr>
                <a:t>Pictures</a:t>
              </a:r>
              <a:endParaRPr lang="en-US" sz="2000" b="1" spc="30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86600" y="3930009"/>
              <a:ext cx="1554480" cy="307777"/>
            </a:xfrm>
            <a:prstGeom prst="rect">
              <a:avLst/>
            </a:prstGeom>
            <a:grpFill/>
          </p:spPr>
          <p:txBody>
            <a:bodyPr wrap="square" tIns="0" bIns="0" rtlCol="0">
              <a:spAutoFit/>
            </a:bodyPr>
            <a:lstStyle/>
            <a:p>
              <a:pPr marL="137160" indent="-13716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2000" b="1" spc="30" dirty="0" smtClean="0">
                  <a:latin typeface="Arial" pitchFamily="34" charset="0"/>
                  <a:ea typeface="Tahoma" pitchFamily="34" charset="0"/>
                  <a:cs typeface="Arial" pitchFamily="34" charset="0"/>
                </a:rPr>
                <a:t>Graphs</a:t>
              </a:r>
              <a:endParaRPr lang="en-US" sz="2000" b="1" spc="30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600" y="4289503"/>
              <a:ext cx="1466023" cy="307777"/>
            </a:xfrm>
            <a:prstGeom prst="rect">
              <a:avLst/>
            </a:prstGeom>
            <a:grpFill/>
          </p:spPr>
          <p:txBody>
            <a:bodyPr wrap="square" tIns="0" bIns="0" rtlCol="0">
              <a:spAutoFit/>
            </a:bodyPr>
            <a:lstStyle/>
            <a:p>
              <a:pPr marL="137160" indent="-137160"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2000" b="1" spc="30" dirty="0" smtClean="0">
                  <a:latin typeface="Arial" pitchFamily="34" charset="0"/>
                  <a:ea typeface="Tahoma" pitchFamily="34" charset="0"/>
                  <a:cs typeface="Arial" pitchFamily="34" charset="0"/>
                </a:rPr>
                <a:t>Tables</a:t>
              </a:r>
              <a:endParaRPr lang="en-US" sz="2000" b="1" spc="30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12097" y="2377326"/>
              <a:ext cx="1903487" cy="738664"/>
            </a:xfrm>
            <a:prstGeom prst="rect">
              <a:avLst/>
            </a:prstGeom>
            <a:grpFill/>
            <a:ln w="25400">
              <a:solidFill>
                <a:srgbClr val="FF0000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400" b="1" spc="30" dirty="0" smtClean="0">
                  <a:latin typeface="Arial" pitchFamily="34" charset="0"/>
                  <a:ea typeface="Tahoma" pitchFamily="34" charset="0"/>
                  <a:cs typeface="Arial" pitchFamily="34" charset="0"/>
                </a:rPr>
                <a:t>Insert as appropriate:</a:t>
              </a:r>
              <a:endParaRPr lang="en-US" sz="2400" b="1" spc="30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6143529" y="3443865"/>
              <a:ext cx="671724" cy="366135"/>
            </a:xfrm>
            <a:prstGeom prst="leftArrow">
              <a:avLst/>
            </a:prstGeom>
            <a:grpFill/>
            <a:ln>
              <a:solidFill>
                <a:srgbClr val="FBDE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166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544" y="365760"/>
            <a:ext cx="231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Fonts</a:t>
            </a:r>
            <a:endParaRPr lang="en-US" sz="3600" spc="3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017" y="339429"/>
            <a:ext cx="25908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spc="4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word “serif” means “tail” in French.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7901" y="363924"/>
            <a:ext cx="16764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spc="4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“tails”          in these fonts: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1901" y="1634924"/>
            <a:ext cx="7772400" cy="4495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BD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0969" y="1808355"/>
            <a:ext cx="574548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00007E"/>
              </a:buClr>
              <a:buSzPct val="80000"/>
            </a:pPr>
            <a:r>
              <a:rPr lang="en-US" sz="3200" spc="3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Two categories of font styles:</a:t>
            </a:r>
            <a:endParaRPr lang="en-US" sz="3200" spc="30" dirty="0" smtClean="0">
              <a:solidFill>
                <a:srgbClr val="00007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0337" y="2428264"/>
            <a:ext cx="1425312" cy="526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00007E"/>
              </a:buClr>
              <a:buSzPct val="80000"/>
            </a:pPr>
            <a:r>
              <a:rPr lang="en-US" sz="2800" b="1" spc="30" dirty="0" smtClean="0">
                <a:solidFill>
                  <a:srgbClr val="00007E"/>
                </a:solidFill>
                <a:latin typeface="Century Schoolbook" pitchFamily="18" charset="0"/>
                <a:ea typeface="Tahoma" pitchFamily="34" charset="0"/>
                <a:cs typeface="Arial" pitchFamily="34" charset="0"/>
              </a:rPr>
              <a:t>Serif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8835" y="2490536"/>
            <a:ext cx="2126352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00007E"/>
              </a:buClr>
              <a:buSzPct val="80000"/>
            </a:pPr>
            <a:r>
              <a:rPr lang="en-US" sz="2800" b="1" spc="3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Sans-Serif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560" y="2921751"/>
            <a:ext cx="2834640" cy="233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rgbClr val="00007E"/>
              </a:buClr>
              <a:buSzPct val="80000"/>
              <a:buFont typeface="Arial" pitchFamily="34" charset="0"/>
              <a:buChar char="•"/>
            </a:pPr>
            <a:r>
              <a:rPr lang="en-US" sz="2400" spc="30" dirty="0" smtClean="0">
                <a:solidFill>
                  <a:srgbClr val="00007E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Times New Roman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rgbClr val="00007E"/>
              </a:buClr>
              <a:buSzPct val="80000"/>
              <a:buFont typeface="Arial" pitchFamily="34" charset="0"/>
              <a:buChar char="•"/>
            </a:pPr>
            <a:r>
              <a:rPr lang="en-US" sz="2400" spc="30" dirty="0" smtClean="0">
                <a:solidFill>
                  <a:srgbClr val="00007E"/>
                </a:solidFill>
                <a:latin typeface="Century Schoolbook" pitchFamily="18" charset="0"/>
                <a:ea typeface="Tahoma" pitchFamily="34" charset="0"/>
                <a:cs typeface="Arial" pitchFamily="34" charset="0"/>
              </a:rPr>
              <a:t>Century Schoolbook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rgbClr val="00007E"/>
              </a:buClr>
              <a:buSzPct val="80000"/>
              <a:buFont typeface="Arial" pitchFamily="34" charset="0"/>
              <a:buChar char="•"/>
            </a:pPr>
            <a:r>
              <a:rPr lang="en-US" sz="2400" spc="30" dirty="0" smtClean="0">
                <a:solidFill>
                  <a:srgbClr val="00007E"/>
                </a:solidFill>
                <a:latin typeface="Garamond" pitchFamily="18" charset="0"/>
                <a:ea typeface="Tahoma" pitchFamily="34" charset="0"/>
                <a:cs typeface="Arial" pitchFamily="34" charset="0"/>
              </a:rPr>
              <a:t>Garamond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rgbClr val="00007E"/>
              </a:buClr>
              <a:buSzPct val="80000"/>
              <a:buFont typeface="Arial" pitchFamily="34" charset="0"/>
              <a:buChar char="•"/>
            </a:pPr>
            <a:r>
              <a:rPr lang="en-US" sz="2400" spc="30" dirty="0" smtClean="0">
                <a:solidFill>
                  <a:srgbClr val="00007E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Palatino Linotype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9487" y="3017327"/>
            <a:ext cx="2095699" cy="19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rgbClr val="00007E"/>
              </a:buClr>
              <a:buSzPct val="80000"/>
              <a:buFont typeface="Arial" pitchFamily="34" charset="0"/>
              <a:buChar char="•"/>
            </a:pPr>
            <a:r>
              <a:rPr lang="en-US" sz="2400" spc="3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Arial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rgbClr val="00007E"/>
              </a:buClr>
              <a:buSzPct val="80000"/>
              <a:buFont typeface="Arial" pitchFamily="34" charset="0"/>
              <a:buChar char="•"/>
            </a:pPr>
            <a:r>
              <a:rPr lang="en-US" sz="2400" spc="30" dirty="0" smtClean="0">
                <a:solidFill>
                  <a:srgbClr val="00007E"/>
                </a:solidFill>
                <a:latin typeface="+mj-lt"/>
                <a:ea typeface="Tahoma" pitchFamily="34" charset="0"/>
                <a:cs typeface="Arial" pitchFamily="34" charset="0"/>
              </a:rPr>
              <a:t>Calibri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rgbClr val="00007E"/>
              </a:buClr>
              <a:buSzPct val="80000"/>
              <a:buFont typeface="Arial" pitchFamily="34" charset="0"/>
              <a:buChar char="•"/>
            </a:pPr>
            <a:r>
              <a:rPr lang="en-US" sz="2400" spc="30" dirty="0" smtClean="0">
                <a:solidFill>
                  <a:srgbClr val="00007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Tahoma</a:t>
            </a:r>
          </a:p>
          <a:p>
            <a:pPr marL="182880" indent="-182880">
              <a:lnSpc>
                <a:spcPct val="110000"/>
              </a:lnSpc>
              <a:spcBef>
                <a:spcPts val="600"/>
              </a:spcBef>
              <a:buClr>
                <a:srgbClr val="00007E"/>
              </a:buClr>
              <a:buSzPct val="80000"/>
              <a:buFont typeface="Arial" pitchFamily="34" charset="0"/>
              <a:buChar char="•"/>
            </a:pPr>
            <a:r>
              <a:rPr lang="en-US" sz="2400" spc="30" dirty="0" smtClean="0">
                <a:solidFill>
                  <a:srgbClr val="00007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Verdana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560" y="5411526"/>
            <a:ext cx="662944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Clr>
                <a:srgbClr val="00007E"/>
              </a:buClr>
              <a:buSzPct val="80000"/>
            </a:pPr>
            <a:r>
              <a:rPr lang="en-US" sz="2800" b="1" spc="3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 consistent in your use of fonts.</a:t>
            </a:r>
          </a:p>
        </p:txBody>
      </p:sp>
      <p:cxnSp>
        <p:nvCxnSpPr>
          <p:cNvPr id="12" name="Straight Arrow Connector 11"/>
          <p:cNvCxnSpPr>
            <a:cxnSpLocks noChangeAspect="1"/>
          </p:cNvCxnSpPr>
          <p:nvPr/>
        </p:nvCxnSpPr>
        <p:spPr>
          <a:xfrm flipH="1">
            <a:off x="7650129" y="1307428"/>
            <a:ext cx="328738" cy="15779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37106" y="1384788"/>
            <a:ext cx="601191" cy="15369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87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65760"/>
            <a:ext cx="740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 consistent in your use of fonts</a:t>
            </a:r>
            <a:endParaRPr lang="en-US" sz="3600" spc="3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6270" y="1012091"/>
            <a:ext cx="7863840" cy="560862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BD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4554" y="1198953"/>
            <a:ext cx="7067272" cy="1870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ts val="18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800" spc="3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Mix fonts sparingly, if at all. For example, use a </a:t>
            </a:r>
            <a:r>
              <a:rPr lang="en-US" sz="2800" spc="30" dirty="0">
                <a:solidFill>
                  <a:srgbClr val="FF0000"/>
                </a:solidFill>
                <a:latin typeface="Palatino Linotype" pitchFamily="18" charset="0"/>
                <a:ea typeface="Tahoma" pitchFamily="34" charset="0"/>
                <a:cs typeface="Tahoma" pitchFamily="34" charset="0"/>
              </a:rPr>
              <a:t>serif</a:t>
            </a:r>
            <a:r>
              <a:rPr lang="en-US" sz="2800" spc="3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font for a title and a </a:t>
            </a:r>
            <a:r>
              <a:rPr lang="en-US" sz="2800" spc="3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sans serif </a:t>
            </a:r>
            <a:r>
              <a:rPr lang="en-US" sz="2800" spc="3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for body copy. </a:t>
            </a:r>
          </a:p>
          <a:p>
            <a:pPr marL="228600">
              <a:lnSpc>
                <a:spcPct val="105000"/>
              </a:lnSpc>
              <a:buClr>
                <a:srgbClr val="00007E"/>
              </a:buClr>
              <a:buSzPct val="80000"/>
            </a:pPr>
            <a:r>
              <a:rPr lang="en-US" sz="2800" spc="3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</a:t>
            </a:r>
            <a:endParaRPr lang="en-US" sz="2800" spc="30" dirty="0" smtClean="0">
              <a:solidFill>
                <a:srgbClr val="00007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554" y="2636134"/>
            <a:ext cx="7132320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ts val="18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800" spc="3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You must choose one font size for heads, a smaller one for text, perhaps a smaller size for info in tables. Be consistent. Readers link size to importance like this: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buClr>
                <a:srgbClr val="00007E"/>
              </a:buClr>
              <a:buSzPct val="80000"/>
            </a:pPr>
            <a:r>
              <a:rPr lang="en-US" sz="4000" spc="3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Very important    </a:t>
            </a:r>
          </a:p>
          <a:p>
            <a:pPr algn="ctr">
              <a:lnSpc>
                <a:spcPct val="110000"/>
              </a:lnSpc>
              <a:buClr>
                <a:srgbClr val="00007E"/>
              </a:buClr>
              <a:buSzPct val="80000"/>
            </a:pPr>
            <a:r>
              <a:rPr lang="en-US" sz="2400" spc="3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Somewhat important   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buClr>
                <a:srgbClr val="00007E"/>
              </a:buClr>
              <a:buSzPct val="80000"/>
            </a:pPr>
            <a:r>
              <a:rPr lang="en-US" spc="3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Least important</a:t>
            </a:r>
          </a:p>
        </p:txBody>
      </p:sp>
    </p:spTree>
    <p:extLst>
      <p:ext uri="{BB962C8B-B14F-4D97-AF65-F5344CB8AC3E}">
        <p14:creationId xmlns:p14="http://schemas.microsoft.com/office/powerpoint/2010/main" val="3474869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65760"/>
            <a:ext cx="740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Minimum font size</a:t>
            </a:r>
            <a:endParaRPr lang="en-US" sz="3600" spc="3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732" y="1671935"/>
            <a:ext cx="733044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333399"/>
              </a:buClr>
              <a:buSzPct val="100000"/>
              <a:buFont typeface="Arial" pitchFamily="34" charset="0"/>
              <a:buChar char="●"/>
            </a:pP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Every word should be readable at a distance of 3 to 4 feet from the poster</a:t>
            </a:r>
          </a:p>
          <a:p>
            <a:pPr marL="457200" indent="-457200">
              <a:spcBef>
                <a:spcPts val="600"/>
              </a:spcBef>
              <a:buClr>
                <a:srgbClr val="333399"/>
              </a:buClr>
              <a:buSzPct val="100000"/>
              <a:buFont typeface="Arial" pitchFamily="34" charset="0"/>
              <a:buChar char="●"/>
            </a:pP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View your poster at 100% to check the size of the fonts and the resolution of graphics</a:t>
            </a:r>
            <a:endParaRPr lang="en-US" sz="2800" spc="3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732" y="3995648"/>
            <a:ext cx="733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333399"/>
              </a:buClr>
              <a:buSzPct val="100000"/>
              <a:buFont typeface="Arial" pitchFamily="34" charset="0"/>
              <a:buChar char="●"/>
            </a:pP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Picture or table captions can be a bit smaller. </a:t>
            </a:r>
            <a:r>
              <a:rPr lang="en-US" sz="2800" spc="30" dirty="0">
                <a:solidFill>
                  <a:srgbClr val="00007E"/>
                </a:solidFill>
                <a:latin typeface="Arial Narrow" panose="020B0606020202030204" pitchFamily="34" charset="0"/>
                <a:ea typeface="Tahoma" pitchFamily="34" charset="0"/>
                <a:cs typeface="Arial" pitchFamily="34" charset="0"/>
              </a:rPr>
              <a:t>Arial Narrow is a great choice for tables.</a:t>
            </a:r>
            <a:r>
              <a:rPr lang="en-US" sz="2800" spc="30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en-US" sz="2800" spc="30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lang="en-US" sz="2800" spc="3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1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88819"/>
            <a:ext cx="83820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Average amount of time viewers spend scanning a poster:</a:t>
            </a:r>
          </a:p>
          <a:p>
            <a:pPr algn="ctr">
              <a:spcBef>
                <a:spcPts val="600"/>
              </a:spcBef>
            </a:pPr>
            <a:r>
              <a:rPr lang="en-US" sz="4400" b="1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11 seconds </a:t>
            </a:r>
            <a:endParaRPr lang="en-US" sz="4400" b="1" spc="3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303419"/>
            <a:ext cx="83820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Maximum amount of time viewers spend reading a poster if they are passionately interested:</a:t>
            </a:r>
          </a:p>
          <a:p>
            <a:pPr algn="ctr">
              <a:spcBef>
                <a:spcPts val="600"/>
              </a:spcBef>
            </a:pPr>
            <a:r>
              <a:rPr lang="en-US" sz="4400" b="1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10 minutes</a:t>
            </a:r>
            <a:endParaRPr lang="en-US" sz="4400" b="1" spc="3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2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6280" y="1365813"/>
            <a:ext cx="7589520" cy="5185458"/>
          </a:xfrm>
          <a:prstGeom prst="roundRect">
            <a:avLst/>
          </a:prstGeom>
          <a:solidFill>
            <a:srgbClr val="333399"/>
          </a:solidFill>
          <a:ln w="57150">
            <a:solidFill>
              <a:srgbClr val="FBD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7720" y="594360"/>
            <a:ext cx="740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So, edit your text ruthlessly!</a:t>
            </a:r>
            <a:endParaRPr lang="en-US" sz="3600" spc="3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72237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7E"/>
              </a:buClr>
              <a:buSzPct val="80000"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“Need to know”?     Keep it in (but edit!)</a:t>
            </a:r>
          </a:p>
          <a:p>
            <a:pPr>
              <a:buClr>
                <a:srgbClr val="00007E"/>
              </a:buClr>
              <a:buSzPct val="80000"/>
            </a:pPr>
            <a:endParaRPr lang="en-US" sz="2800" b="1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buClr>
                <a:srgbClr val="00007E"/>
              </a:buClr>
              <a:buSzPct val="80000"/>
            </a:pPr>
            <a:r>
              <a:rPr lang="en-US" sz="2800" b="1" dirty="0" smtClean="0">
                <a:solidFill>
                  <a:schemeClr val="bg1"/>
                </a:solidFill>
                <a:latin typeface="Lucida Calligraphy" pitchFamily="66" charset="0"/>
                <a:ea typeface="Tahoma" pitchFamily="34" charset="0"/>
                <a:cs typeface="Arial" pitchFamily="34" charset="0"/>
              </a:rPr>
              <a:t>“Nice to know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”</a:t>
            </a:r>
            <a:r>
              <a:rPr lang="en-US" sz="2800" b="1" dirty="0" smtClean="0">
                <a:solidFill>
                  <a:schemeClr val="bg1"/>
                </a:solidFill>
                <a:latin typeface="Lucida Calligraphy" pitchFamily="66" charset="0"/>
                <a:ea typeface="Tahoma" pitchFamily="34" charset="0"/>
                <a:cs typeface="Arial" pitchFamily="34" charset="0"/>
              </a:rPr>
              <a:t>?  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Delete it entirely*</a:t>
            </a:r>
          </a:p>
          <a:p>
            <a:pPr>
              <a:buClr>
                <a:srgbClr val="00007E"/>
              </a:buClr>
              <a:buSzPct val="80000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*Reserve for a discussion with viewers who are really interested.</a:t>
            </a:r>
          </a:p>
          <a:p>
            <a:pPr>
              <a:buClr>
                <a:srgbClr val="00007E"/>
              </a:buClr>
              <a:buSzPct val="80000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buClr>
                <a:srgbClr val="00007E"/>
              </a:buClr>
              <a:buSzPct val="80000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buClr>
                <a:srgbClr val="00007E"/>
              </a:buClr>
              <a:buSzPct val="80000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Only text relevant to your take-home message should remain on the poster.</a:t>
            </a:r>
          </a:p>
        </p:txBody>
      </p:sp>
    </p:spTree>
    <p:extLst>
      <p:ext uri="{BB962C8B-B14F-4D97-AF65-F5344CB8AC3E}">
        <p14:creationId xmlns:p14="http://schemas.microsoft.com/office/powerpoint/2010/main" val="2477789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743" y="99185"/>
            <a:ext cx="740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Make your text easy to read</a:t>
            </a:r>
            <a:endParaRPr lang="en-US" sz="3600" spc="3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45854"/>
            <a:ext cx="8970380" cy="564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372" lvl="0" indent="-342900">
              <a:spcBef>
                <a:spcPts val="12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400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No large chunks of </a:t>
            </a:r>
            <a:r>
              <a:rPr lang="en-US" sz="240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text—people </a:t>
            </a:r>
            <a:r>
              <a:rPr lang="en-US" sz="2400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won’t read them</a:t>
            </a:r>
          </a:p>
          <a:p>
            <a:pPr marL="690372" lvl="0" indent="-342900">
              <a:spcBef>
                <a:spcPts val="12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400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Use bulleted phrases instead of sentences</a:t>
            </a:r>
          </a:p>
          <a:p>
            <a:pPr marL="690372" lvl="0" indent="-342900">
              <a:spcBef>
                <a:spcPts val="12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400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Use numbers ONLY when sequencing items</a:t>
            </a:r>
          </a:p>
          <a:p>
            <a:pPr marL="690372" lvl="0" indent="-342900">
              <a:spcBef>
                <a:spcPts val="12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400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Standardize the size, style, and indentation of bullets                </a:t>
            </a:r>
          </a:p>
          <a:p>
            <a:pPr marL="685800" lvl="0">
              <a:spcBef>
                <a:spcPts val="300"/>
              </a:spcBef>
              <a:buClr>
                <a:srgbClr val="00007E"/>
              </a:buClr>
              <a:buSzPct val="80000"/>
            </a:pPr>
            <a:r>
              <a:rPr lang="en-US" sz="2400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(may use different bullet styles/sizes for different levels of text)</a:t>
            </a:r>
          </a:p>
          <a:p>
            <a:pPr marL="690372" lvl="0" indent="-342900">
              <a:spcBef>
                <a:spcPts val="12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40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Don’t hyphenate or break text in a phrase:</a:t>
            </a:r>
            <a:endParaRPr lang="en-US" sz="2400" dirty="0">
              <a:solidFill>
                <a:srgbClr val="00007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914400" lvl="0" indent="-228600">
              <a:spcBef>
                <a:spcPts val="600"/>
              </a:spcBef>
              <a:buClr>
                <a:srgbClr val="00007E"/>
              </a:buClr>
              <a:buSzPct val="80000"/>
              <a:buFont typeface="Arial" pitchFamily="34" charset="0"/>
              <a:buChar char="•"/>
            </a:pPr>
            <a:r>
              <a:rPr lang="en-US" sz="2400" i="1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“with this ring I thee wed</a:t>
            </a:r>
            <a:r>
              <a:rPr lang="en-US" sz="2400" i="1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”</a:t>
            </a:r>
            <a:r>
              <a:rPr lang="en-US" sz="240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not</a:t>
            </a:r>
          </a:p>
          <a:p>
            <a:pPr marL="914400" lvl="0" indent="-228600">
              <a:spcBef>
                <a:spcPts val="600"/>
              </a:spcBef>
              <a:buClr>
                <a:srgbClr val="00007E"/>
              </a:buClr>
              <a:buSzPct val="80000"/>
              <a:buFont typeface="Arial" pitchFamily="34" charset="0"/>
              <a:buChar char="•"/>
            </a:pPr>
            <a:r>
              <a:rPr lang="en-US" sz="2400" i="1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“with this ring I</a:t>
            </a:r>
          </a:p>
          <a:p>
            <a:pPr marL="685800" lvl="0">
              <a:buClr>
                <a:srgbClr val="00007E"/>
              </a:buClr>
              <a:buSzPct val="80000"/>
            </a:pPr>
            <a:r>
              <a:rPr lang="en-US" sz="2400" i="1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thee wed”</a:t>
            </a:r>
          </a:p>
          <a:p>
            <a:pPr marL="690372" lvl="0" indent="-342900">
              <a:spcBef>
                <a:spcPts val="12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40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Left justify </a:t>
            </a:r>
            <a:r>
              <a:rPr lang="en-US" sz="2400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text. It’s easier to read </a:t>
            </a:r>
          </a:p>
          <a:p>
            <a:pPr marL="690372" lvl="0" indent="-342900">
              <a:spcBef>
                <a:spcPts val="12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400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Keep lots of open space around </a:t>
            </a:r>
            <a:r>
              <a:rPr lang="en-US" sz="240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text</a:t>
            </a:r>
            <a:r>
              <a:rPr lang="en-US" sz="2400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—</a:t>
            </a:r>
            <a:r>
              <a:rPr lang="en-US" sz="240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don’t </a:t>
            </a:r>
            <a:r>
              <a:rPr lang="en-US" sz="2400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crowd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16283" y="729591"/>
            <a:ext cx="6053559" cy="1592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3975" y="383425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3600" spc="23" dirty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Story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5709" y="1293091"/>
            <a:ext cx="8091054" cy="4544291"/>
          </a:xfrm>
          <a:prstGeom prst="roundRect">
            <a:avLst/>
          </a:prstGeom>
          <a:solidFill>
            <a:srgbClr val="333399"/>
          </a:solidFill>
          <a:ln w="57150">
            <a:solidFill>
              <a:srgbClr val="FBD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6478" y="1411132"/>
            <a:ext cx="628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Every poster tells a story</a:t>
            </a:r>
            <a:endParaRPr lang="en-US" sz="32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964" y="2259242"/>
            <a:ext cx="49377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Set the stage for the story.</a:t>
            </a:r>
          </a:p>
          <a:p>
            <a:pPr marL="228600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State your goals.</a:t>
            </a:r>
          </a:p>
          <a:p>
            <a:pPr marL="228600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Say what you did / how you did it.</a:t>
            </a:r>
          </a:p>
          <a:p>
            <a:pPr marL="228600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And then, what happened?</a:t>
            </a:r>
          </a:p>
          <a:p>
            <a:pPr marL="228600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What did you learn, and what are the implications? </a:t>
            </a:r>
            <a:endParaRPr lang="en-US" sz="24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3783" y="2259242"/>
            <a:ext cx="2329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Calibri" pitchFamily="34" charset="0"/>
              <a:buChar char="→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Background </a:t>
            </a:r>
          </a:p>
          <a:p>
            <a:pPr marL="342900" indent="-342900">
              <a:spcBef>
                <a:spcPts val="1800"/>
              </a:spcBef>
              <a:buFont typeface="Calibri" pitchFamily="34" charset="0"/>
              <a:buChar char="→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Objectives</a:t>
            </a:r>
          </a:p>
          <a:p>
            <a:pPr marL="342900" indent="-342900">
              <a:spcBef>
                <a:spcPts val="1800"/>
              </a:spcBef>
              <a:buFont typeface="Calibri" pitchFamily="34" charset="0"/>
              <a:buChar char="→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Methods</a:t>
            </a:r>
          </a:p>
          <a:p>
            <a:pPr marL="342900" indent="-342900">
              <a:spcBef>
                <a:spcPts val="1800"/>
              </a:spcBef>
              <a:buFont typeface="Calibri" pitchFamily="34" charset="0"/>
              <a:buChar char="→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Results</a:t>
            </a:r>
          </a:p>
          <a:p>
            <a:pPr marL="342900" indent="-342900">
              <a:spcBef>
                <a:spcPts val="1800"/>
              </a:spcBef>
              <a:buFont typeface="Calibri" pitchFamily="34" charset="0"/>
              <a:buChar char="→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Conclusions</a:t>
            </a:r>
            <a:endParaRPr lang="en-US" sz="24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8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351" y="228600"/>
            <a:ext cx="740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Too much text!</a:t>
            </a:r>
            <a:endParaRPr lang="en-US" sz="3600" spc="3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8" y="1022196"/>
            <a:ext cx="6949440" cy="5212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394527"/>
            <a:ext cx="795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http://betterposters.blogspot.com/2011/04/critique-breast-cancer-inhibition.html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29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893" y="365760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Color Scheme</a:t>
            </a:r>
            <a:endParaRPr lang="en-US" sz="3600" spc="3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6373" y="1353014"/>
            <a:ext cx="8046720" cy="5029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BD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5933" y="1574802"/>
            <a:ext cx="73152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Clr>
                <a:srgbClr val="00007E"/>
              </a:buClr>
              <a:buSzPct val="80000"/>
            </a:pPr>
            <a:r>
              <a:rPr lang="en-US" sz="2800" spc="3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Background  </a:t>
            </a:r>
            <a:r>
              <a:rPr lang="en-US" sz="2800" spc="30" dirty="0" smtClean="0">
                <a:solidFill>
                  <a:srgbClr val="00007E"/>
                </a:solidFill>
                <a:latin typeface="Arial"/>
                <a:ea typeface="Tahoma" pitchFamily="34" charset="0"/>
                <a:cs typeface="Arial"/>
              </a:rPr>
              <a:t>●  </a:t>
            </a:r>
            <a:r>
              <a:rPr lang="en-US" sz="2800" spc="3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Text  </a:t>
            </a:r>
            <a:r>
              <a:rPr lang="en-US" sz="2800" spc="30" dirty="0" smtClean="0">
                <a:solidFill>
                  <a:srgbClr val="00007E"/>
                </a:solidFill>
                <a:latin typeface="Arial"/>
                <a:ea typeface="Tahoma" pitchFamily="34" charset="0"/>
                <a:cs typeface="Arial"/>
              </a:rPr>
              <a:t>●</a:t>
            </a:r>
            <a:r>
              <a:rPr lang="en-US" sz="2800" spc="3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1 or 2 accent colors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415" y="2253091"/>
            <a:ext cx="722376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Clr>
                <a:srgbClr val="00007E"/>
              </a:buClr>
              <a:buSzPct val="80000"/>
            </a:pPr>
            <a:r>
              <a:rPr lang="en-US" sz="2800" spc="3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Optimal: Light background with dark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933" y="2962346"/>
            <a:ext cx="7223760" cy="1514261"/>
          </a:xfrm>
          <a:prstGeom prst="rect">
            <a:avLst/>
          </a:prstGeom>
          <a:solidFill>
            <a:srgbClr val="00007E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007E"/>
              </a:buClr>
              <a:buSzPct val="80000"/>
            </a:pPr>
            <a:r>
              <a:rPr lang="en-US" sz="28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Dark background with light letters can be difficult to read </a:t>
            </a:r>
            <a:r>
              <a:rPr lang="en-US" sz="16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if your font is not large </a:t>
            </a:r>
            <a:r>
              <a:rPr lang="en-US" sz="2800" b="1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or bold enough.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8416" y="4963450"/>
            <a:ext cx="3108960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Clr>
                <a:srgbClr val="00007E"/>
              </a:buClr>
              <a:buSzPct val="80000"/>
            </a:pPr>
            <a:r>
              <a:rPr lang="en-US" sz="2400" b="1" spc="3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Contrast is critical!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8416" y="5634167"/>
            <a:ext cx="3108960" cy="46705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Clr>
                <a:srgbClr val="00007E"/>
              </a:buClr>
              <a:buSzPct val="80000"/>
            </a:pPr>
            <a:r>
              <a:rPr lang="en-US" sz="2400" b="1" spc="30" dirty="0" smtClean="0">
                <a:solidFill>
                  <a:srgbClr val="0066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Contrast is critical!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5267" y="4963450"/>
            <a:ext cx="3108960" cy="467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Clr>
                <a:srgbClr val="00007E"/>
              </a:buClr>
              <a:buSzPct val="80000"/>
            </a:pPr>
            <a:r>
              <a:rPr lang="en-US" sz="2400" b="1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Contrast is critical!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5267" y="5665426"/>
            <a:ext cx="3108960" cy="467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00007E"/>
              </a:buClr>
              <a:buSzPct val="80000"/>
            </a:pPr>
            <a:r>
              <a:rPr lang="en-US" sz="2400" b="1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Contrast is critical!</a:t>
            </a:r>
          </a:p>
        </p:txBody>
      </p:sp>
    </p:spTree>
    <p:extLst>
      <p:ext uri="{BB962C8B-B14F-4D97-AF65-F5344CB8AC3E}">
        <p14:creationId xmlns:p14="http://schemas.microsoft.com/office/powerpoint/2010/main" val="2986175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764" y="133350"/>
            <a:ext cx="7254240" cy="10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3200" spc="3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Sample Poster </a:t>
            </a:r>
            <a:r>
              <a:rPr lang="en-US" sz="32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Design with</a:t>
            </a:r>
            <a:endParaRPr lang="en-US" sz="3200" spc="3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32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Dark Background / Light Panels</a:t>
            </a: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789345" y="1402080"/>
            <a:ext cx="5538661" cy="4846320"/>
          </a:xfrm>
          <a:prstGeom prst="rect">
            <a:avLst/>
          </a:prstGeom>
          <a:solidFill>
            <a:srgbClr val="006600"/>
          </a:solidFill>
          <a:ln w="57150"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32156" y="1555185"/>
            <a:ext cx="5257800" cy="77724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00" y="1638546"/>
            <a:ext cx="640080" cy="138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9047" y="1580170"/>
            <a:ext cx="4206240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spc="30" dirty="0" smtClean="0">
                <a:solidFill>
                  <a:srgbClr val="0066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Title of Your Poster</a:t>
            </a:r>
            <a:endParaRPr lang="en-US" sz="2400" b="1" spc="30" dirty="0">
              <a:solidFill>
                <a:srgbClr val="0066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764" y="2043811"/>
            <a:ext cx="4206240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spc="30" dirty="0" smtClean="0">
                <a:solidFill>
                  <a:srgbClr val="0066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Author, </a:t>
            </a:r>
            <a:r>
              <a:rPr lang="en-US" sz="1600" spc="30" dirty="0" smtClean="0">
                <a:solidFill>
                  <a:srgbClr val="0066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Affiliation</a:t>
            </a:r>
            <a:endParaRPr lang="en-US" sz="1600" spc="30" dirty="0">
              <a:solidFill>
                <a:srgbClr val="0066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8951" y="2480735"/>
            <a:ext cx="1645920" cy="361188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6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6666" y="2480735"/>
            <a:ext cx="1645920" cy="361188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6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44036" y="2480735"/>
            <a:ext cx="1645920" cy="361188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6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00900" y="2600161"/>
            <a:ext cx="1945765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spc="30" dirty="0" smtClean="0">
                <a:solidFill>
                  <a:srgbClr val="0066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Background</a:t>
            </a:r>
            <a:endParaRPr lang="en-US" sz="2000" b="1" spc="30" dirty="0">
              <a:solidFill>
                <a:srgbClr val="0066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8951" y="3189061"/>
            <a:ext cx="1508760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spc="30" dirty="0" smtClean="0">
                <a:solidFill>
                  <a:srgbClr val="0066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Objectives</a:t>
            </a:r>
            <a:endParaRPr lang="en-US" sz="2000" b="1" spc="30" dirty="0">
              <a:solidFill>
                <a:srgbClr val="0066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8951" y="3986371"/>
            <a:ext cx="164592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spc="30" dirty="0" smtClean="0">
                <a:solidFill>
                  <a:srgbClr val="0066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Methods</a:t>
            </a:r>
          </a:p>
          <a:p>
            <a:pPr algn="ctr"/>
            <a:r>
              <a:rPr lang="en-US" sz="2000" b="1" spc="30" dirty="0" smtClean="0">
                <a:solidFill>
                  <a:srgbClr val="0066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or Procedures</a:t>
            </a:r>
            <a:endParaRPr lang="en-US" sz="2000" b="1" spc="30" dirty="0">
              <a:solidFill>
                <a:srgbClr val="0066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8" y="5590848"/>
            <a:ext cx="1105054" cy="10955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822" y="3853462"/>
            <a:ext cx="1857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In this example, panels have </a:t>
            </a:r>
          </a:p>
          <a:p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white “shape fill” </a:t>
            </a:r>
            <a:r>
              <a:rPr lang="en-US" sz="1600" b="1" i="1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solidFill>
                  <a:srgbClr val="FBDE05"/>
                </a:solidFill>
                <a:latin typeface="Arial" pitchFamily="34" charset="0"/>
                <a:cs typeface="Arial" pitchFamily="34" charset="0"/>
              </a:rPr>
              <a:t>golden-yellow “shape outline”</a:t>
            </a:r>
            <a:endParaRPr lang="en-US" sz="1600" b="1" i="1" dirty="0">
              <a:solidFill>
                <a:srgbClr val="FBDE0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3415" y="1402080"/>
            <a:ext cx="20003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 a rectangular shape to create each panel. In this example, each of the 3 vertical panels has exactly the same dimensions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3826" y="2589010"/>
            <a:ext cx="1371600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spc="30" dirty="0" smtClean="0">
                <a:solidFill>
                  <a:srgbClr val="0066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Results</a:t>
            </a:r>
          </a:p>
          <a:p>
            <a:pPr algn="ctr"/>
            <a:r>
              <a:rPr lang="en-US" sz="2000" b="1" spc="30" dirty="0" smtClean="0">
                <a:solidFill>
                  <a:srgbClr val="0066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or Findings</a:t>
            </a:r>
            <a:endParaRPr lang="en-US" sz="2000" b="1" spc="30" dirty="0">
              <a:solidFill>
                <a:srgbClr val="0066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84" y="3725396"/>
            <a:ext cx="1278483" cy="1208102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576304" y="4903595"/>
            <a:ext cx="1567932" cy="246221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spc="30" dirty="0" smtClean="0">
                <a:solidFill>
                  <a:srgbClr val="0066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References</a:t>
            </a:r>
            <a:endParaRPr lang="en-US" sz="1600" b="1" spc="30" dirty="0">
              <a:solidFill>
                <a:srgbClr val="0066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9756" y="5618167"/>
            <a:ext cx="15544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200" b="1" dirty="0" smtClean="0">
                <a:solidFill>
                  <a:srgbClr val="0066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Acknowledgements</a:t>
            </a:r>
            <a:endParaRPr lang="en-US" sz="1200" b="1" dirty="0">
              <a:solidFill>
                <a:srgbClr val="0066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7030" y="1402080"/>
            <a:ext cx="161472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a text box with standard font sizes &amp; style, then duplicate it and change text.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97031" y="3581400"/>
            <a:ext cx="170749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the Format “Align” function to adjust alignment of panels and alignment of text boxes within panels.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11361" y="6335331"/>
            <a:ext cx="31713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 use slightly smaller font for headers References &amp; Acknowledgements sections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54381" y="2633186"/>
            <a:ext cx="161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" dirty="0" smtClean="0">
                <a:solidFill>
                  <a:srgbClr val="0066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75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22" y="187344"/>
            <a:ext cx="901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It’s about your info, not the background </a:t>
            </a:r>
            <a:endParaRPr lang="en-US" sz="3600" spc="3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22" y="936678"/>
            <a:ext cx="29631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Busy background makes words almost unreadable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7504" y="936678"/>
            <a:ext cx="35414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Cognitive dissonance between content &amp;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8" y="1593678"/>
            <a:ext cx="7434895" cy="4784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1725" y="6448425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Source: http</a:t>
            </a:r>
            <a:r>
              <a:rPr lang="en-US" sz="1600" dirty="0">
                <a:solidFill>
                  <a:schemeClr val="bg1"/>
                </a:solidFill>
              </a:rPr>
              <a:t>://betterposters.blogspot.com/</a:t>
            </a:r>
          </a:p>
        </p:txBody>
      </p:sp>
    </p:spTree>
    <p:extLst>
      <p:ext uri="{BB962C8B-B14F-4D97-AF65-F5344CB8AC3E}">
        <p14:creationId xmlns:p14="http://schemas.microsoft.com/office/powerpoint/2010/main" val="4269102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365760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Color choices</a:t>
            </a:r>
            <a:endParaRPr lang="en-US" sz="3600" spc="3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640" y="1676400"/>
            <a:ext cx="7223760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Bef>
                <a:spcPts val="6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Experiment with different schemes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4217" y="2352780"/>
            <a:ext cx="72237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Bef>
                <a:spcPts val="6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If colors are used to identify specific themes or groups, use color consistently throughout the poster</a:t>
            </a:r>
          </a:p>
          <a:p>
            <a:pPr marL="347472" indent="-347472">
              <a:spcBef>
                <a:spcPts val="12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Colors help the viewer to spot similar items and navigate content</a:t>
            </a:r>
          </a:p>
          <a:p>
            <a:pPr marL="347472" indent="-347472">
              <a:spcBef>
                <a:spcPts val="12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YOU need to be satisfied with your color scheme, because you will be standing in front of the poster!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78329" y="1150590"/>
            <a:ext cx="562529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917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365760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Adding pictures</a:t>
            </a:r>
            <a:endParaRPr lang="en-US" sz="3600" spc="3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392" y="1933575"/>
            <a:ext cx="759018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Bef>
                <a:spcPts val="6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Downloading photos and figures from the web is not advised.</a:t>
            </a:r>
          </a:p>
          <a:p>
            <a:pPr marL="347472" indent="-347472">
              <a:spcBef>
                <a:spcPts val="12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Web images usually have poor resolution (typically 72 or 96 dpi). 300 dpi is needed!</a:t>
            </a:r>
          </a:p>
          <a:p>
            <a:pPr marL="347472" indent="-347472">
              <a:spcBef>
                <a:spcPts val="12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800" spc="30" dirty="0">
                <a:latin typeface="Arial" pitchFamily="34" charset="0"/>
                <a:ea typeface="Tahoma" pitchFamily="34" charset="0"/>
                <a:cs typeface="Arial" pitchFamily="34" charset="0"/>
              </a:rPr>
              <a:t>D</a:t>
            </a: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o not use copyrighted images without permission!</a:t>
            </a:r>
          </a:p>
          <a:p>
            <a:pPr marL="347472" indent="-347472">
              <a:spcBef>
                <a:spcPts val="1200"/>
              </a:spcBef>
              <a:buClr>
                <a:srgbClr val="00007E"/>
              </a:buClr>
              <a:buSzPct val="80000"/>
              <a:buFont typeface="Arial" pitchFamily="34" charset="0"/>
              <a:buChar char="●"/>
            </a:pPr>
            <a:r>
              <a:rPr lang="en-US" sz="2800" spc="3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Ask our staff, take your own or consider purchasing stock photos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78329" y="1150590"/>
            <a:ext cx="562529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159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365760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Resolution</a:t>
            </a:r>
            <a:endParaRPr lang="en-US" sz="3600" spc="3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5120" y="1295400"/>
            <a:ext cx="338328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93" y="1365812"/>
            <a:ext cx="3187567" cy="592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2261" y="1377696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spc="30" dirty="0" smtClean="0">
                <a:solidFill>
                  <a:srgbClr val="FBDE05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300 dpi</a:t>
            </a:r>
            <a:endParaRPr lang="en-US" sz="2400" b="1" spc="30" dirty="0">
              <a:solidFill>
                <a:srgbClr val="FBDE05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5120" y="2514600"/>
            <a:ext cx="338328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92" y="2581656"/>
            <a:ext cx="3187567" cy="597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62261" y="2662535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spc="30" dirty="0" smtClean="0">
                <a:solidFill>
                  <a:srgbClr val="FBDE05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150 dpi</a:t>
            </a:r>
            <a:endParaRPr lang="en-US" sz="2400" b="1" spc="30" dirty="0">
              <a:solidFill>
                <a:srgbClr val="FBDE05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5120" y="3737112"/>
            <a:ext cx="3383280" cy="731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91" y="3804422"/>
            <a:ext cx="3187567" cy="596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62261" y="3837160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spc="30" dirty="0" smtClean="0">
                <a:solidFill>
                  <a:srgbClr val="FBDE05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72 dpi</a:t>
            </a:r>
            <a:endParaRPr lang="en-US" sz="2400" b="1" spc="30" dirty="0">
              <a:solidFill>
                <a:srgbClr val="FBDE05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840" y="4659032"/>
            <a:ext cx="713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spc="30" dirty="0" smtClean="0">
                <a:solidFill>
                  <a:srgbClr val="FBDE05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Minimum acceptable resolution:  300 dpi</a:t>
            </a:r>
            <a:endParaRPr lang="en-US" sz="2400" b="1" spc="30" dirty="0">
              <a:solidFill>
                <a:srgbClr val="FBDE05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60451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spc="30" dirty="0" smtClean="0">
                <a:solidFill>
                  <a:srgbClr val="FBDE05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Check out graphics and photos at 200% or 400%. If fuzzy or pixilated, resolution is not acceptable.</a:t>
            </a:r>
            <a:endParaRPr lang="en-US" sz="2400" b="1" spc="30" dirty="0">
              <a:solidFill>
                <a:srgbClr val="FBDE05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64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878" y="381000"/>
            <a:ext cx="755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Print out your poster and proof it!</a:t>
            </a:r>
            <a:endParaRPr lang="en-US" sz="3600" spc="3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078" y="2057400"/>
            <a:ext cx="75590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28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Your poster WILL have some errors, and it is hard to spot errors onscreen</a:t>
            </a:r>
            <a:endParaRPr lang="en-US" sz="2800" spc="3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333399"/>
              </a:buClr>
            </a:pPr>
            <a:endParaRPr lang="en-US" sz="1400" spc="30" dirty="0" smtClean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2800" spc="30" dirty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Display poster to others for proofing</a:t>
            </a:r>
            <a:r>
              <a:rPr lang="en-US" sz="28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… “</a:t>
            </a:r>
            <a:r>
              <a:rPr lang="en-US" sz="2800" spc="30" dirty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It takes a </a:t>
            </a:r>
            <a:r>
              <a:rPr lang="en-US" sz="28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village.”</a:t>
            </a:r>
          </a:p>
          <a:p>
            <a:pPr>
              <a:spcBef>
                <a:spcPts val="600"/>
              </a:spcBef>
              <a:buClr>
                <a:srgbClr val="333399"/>
              </a:buClr>
            </a:pPr>
            <a:endParaRPr lang="en-US" sz="1400" spc="30" dirty="0" smtClean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457200" indent="-457200">
              <a:spcBef>
                <a:spcPts val="600"/>
              </a:spcBef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2800" spc="30" dirty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Allow ample time for corrections!</a:t>
            </a:r>
          </a:p>
          <a:p>
            <a:pPr>
              <a:spcBef>
                <a:spcPts val="600"/>
              </a:spcBef>
            </a:pPr>
            <a:endParaRPr lang="en-US" sz="2800" spc="3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en-US" sz="2800" spc="3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58078" y="1169043"/>
            <a:ext cx="7197902" cy="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12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133" y="365760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Content of the Story</a:t>
            </a:r>
            <a:endParaRPr lang="en-US" sz="3600" spc="3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5893" y="1584960"/>
            <a:ext cx="8138160" cy="4663440"/>
          </a:xfrm>
          <a:prstGeom prst="roundRect">
            <a:avLst/>
          </a:prstGeom>
          <a:solidFill>
            <a:srgbClr val="333399"/>
          </a:solidFill>
          <a:ln w="57150">
            <a:solidFill>
              <a:srgbClr val="FBD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3073" y="4142661"/>
            <a:ext cx="754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These are all included in your abstract,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which represents the “skeleton” of your story.</a:t>
            </a:r>
          </a:p>
          <a:p>
            <a:pPr algn="ctr"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Your poster will start from this skeleton …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… and make your story come alive.</a:t>
            </a:r>
            <a:endParaRPr lang="en-US" sz="26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3287751" y="1929592"/>
            <a:ext cx="228600" cy="1880112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flipH="1">
            <a:off x="5443653" y="1929592"/>
            <a:ext cx="228600" cy="1880112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4853" y="1823208"/>
            <a:ext cx="19202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Background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Objectives</a:t>
            </a:r>
            <a:endParaRPr lang="en-US" sz="24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Methods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Results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Conclusions</a:t>
            </a:r>
            <a:endParaRPr lang="en-US" sz="24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2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034" y="365760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Focusing Your Story</a:t>
            </a:r>
            <a:endParaRPr lang="en-US" sz="3600" spc="3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323" y="4531549"/>
            <a:ext cx="794710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Identify your take-home message,</a:t>
            </a:r>
          </a:p>
          <a:p>
            <a:pPr algn="ctr">
              <a:spcBef>
                <a:spcPts val="600"/>
              </a:spcBef>
            </a:pPr>
            <a:r>
              <a:rPr lang="en-US" sz="280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focus your story on the message, </a:t>
            </a:r>
          </a:p>
          <a:p>
            <a:pPr algn="ctr">
              <a:spcBef>
                <a:spcPts val="600"/>
              </a:spcBef>
            </a:pPr>
            <a:r>
              <a:rPr lang="en-US" sz="280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and design your poster to deliver the message.</a:t>
            </a:r>
            <a:endParaRPr lang="en-US" sz="280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434" y="1911589"/>
            <a:ext cx="7040880" cy="2071256"/>
          </a:xfrm>
          <a:prstGeom prst="roundRect">
            <a:avLst/>
          </a:prstGeom>
          <a:solidFill>
            <a:srgbClr val="333399"/>
          </a:solidFill>
          <a:ln w="57150">
            <a:solidFill>
              <a:srgbClr val="FBD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5974" y="2164571"/>
            <a:ext cx="6781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If a viewer can absorb only one </a:t>
            </a:r>
          </a:p>
          <a:p>
            <a:pPr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take-home message from your poster, </a:t>
            </a:r>
          </a:p>
          <a:p>
            <a:pPr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what do you want that message to be?</a:t>
            </a:r>
            <a:endParaRPr lang="en-US" sz="28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7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95094" y="1737360"/>
            <a:ext cx="7772400" cy="420624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33339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885" y="312452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defTabSz="9144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Your poster must comply with width and height specifications for the poster session in which you plan to present.</a:t>
            </a:r>
          </a:p>
          <a:p>
            <a:pPr marL="273050" indent="-273050" defTabSz="9144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These specifications will place constraints                          on how you communicate your story.</a:t>
            </a:r>
          </a:p>
          <a:p>
            <a:pPr marL="273050" indent="-273050" defTabSz="9144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Once sized, you cannot just blow up a poster.</a:t>
            </a:r>
            <a:endParaRPr lang="en-US" sz="2400" dirty="0">
              <a:solidFill>
                <a:srgbClr val="00007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7994" y="1963876"/>
            <a:ext cx="70866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0000"/>
              </a:lnSpc>
            </a:pPr>
            <a:r>
              <a:rPr lang="en-US" sz="280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Before you start to design your poster,</a:t>
            </a:r>
          </a:p>
          <a:p>
            <a:pPr algn="ctr" defTabSz="914400">
              <a:lnSpc>
                <a:spcPct val="110000"/>
              </a:lnSpc>
            </a:pPr>
            <a:r>
              <a:rPr lang="en-US" sz="2800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find out exactly what size it must be.</a:t>
            </a:r>
            <a:endParaRPr lang="en-US" sz="2800" dirty="0">
              <a:solidFill>
                <a:srgbClr val="00007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034" y="365760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ts val="600"/>
              </a:spcBef>
            </a:pPr>
            <a:r>
              <a:rPr lang="en-US" sz="3600" spc="30" dirty="0" smtClean="0">
                <a:solidFill>
                  <a:prstClr val="whit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What Size Is Your Poster?</a:t>
            </a:r>
            <a:endParaRPr lang="en-US" sz="3600" spc="30" dirty="0">
              <a:solidFill>
                <a:prstClr val="whit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7994" y="504259"/>
            <a:ext cx="6942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What Size Is Your Poster?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8329" y="1150590"/>
            <a:ext cx="562529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0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466" y="365760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One size does not fit all.</a:t>
            </a:r>
            <a:endParaRPr lang="en-US" sz="3600" spc="3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620" y="1447800"/>
            <a:ext cx="878518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spc="30" dirty="0" smtClean="0">
                <a:solidFill>
                  <a:srgbClr val="FBDE05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There is no standard set of poster specifications. </a:t>
            </a:r>
          </a:p>
          <a:p>
            <a:pPr algn="ctr">
              <a:spcBef>
                <a:spcPts val="600"/>
              </a:spcBef>
            </a:pPr>
            <a:r>
              <a:rPr lang="en-US" sz="2800" b="1" spc="30" dirty="0" smtClean="0">
                <a:solidFill>
                  <a:srgbClr val="FBDE05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Every meeting has its own requirements.</a:t>
            </a:r>
            <a:endParaRPr lang="en-US" sz="2800" b="1" spc="30" dirty="0">
              <a:solidFill>
                <a:srgbClr val="FBDE05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02920" y="3000342"/>
            <a:ext cx="8138160" cy="2590800"/>
          </a:xfrm>
          <a:prstGeom prst="cloudCallout">
            <a:avLst/>
          </a:prstGeom>
          <a:solidFill>
            <a:sysClr val="window" lastClr="FFFFFF"/>
          </a:solidFill>
          <a:ln w="25400" cap="flat" cmpd="sng" algn="ctr">
            <a:solidFill>
              <a:srgbClr val="FFCC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rot="20194313">
            <a:off x="1802338" y="351191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48 x 96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380000">
            <a:off x="1075286" y="420568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30 x 60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448570">
            <a:off x="2180492" y="460229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36 x 48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20609" flipH="1">
            <a:off x="2790633" y="3935171"/>
            <a:ext cx="136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42 x 60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0000">
            <a:off x="3749858" y="3293754"/>
            <a:ext cx="1367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42 x 56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00692">
            <a:off x="3886200" y="498106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50 x 34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010919">
            <a:off x="4234621" y="410648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36 x 72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443359">
            <a:off x="5473216" y="436901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42 x 84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442747">
            <a:off x="6871182" y="365097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36 x 60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383221">
            <a:off x="6195072" y="331232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48 x 48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25830">
            <a:off x="5175242" y="346903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31 x 55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1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6576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Size Specifications for N243 Posters</a:t>
            </a:r>
            <a:endParaRPr lang="en-US" sz="3600" spc="3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70794" y="1651125"/>
            <a:ext cx="6422915" cy="4597275"/>
            <a:chOff x="1970794" y="1651125"/>
            <a:chExt cx="6422915" cy="4597275"/>
          </a:xfrm>
        </p:grpSpPr>
        <p:sp>
          <p:nvSpPr>
            <p:cNvPr id="4" name="Rectangle 3"/>
            <p:cNvSpPr/>
            <p:nvPr/>
          </p:nvSpPr>
          <p:spPr>
            <a:xfrm>
              <a:off x="2082304" y="1696845"/>
              <a:ext cx="4389120" cy="3840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BDE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79584" y="5725180"/>
              <a:ext cx="2194560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800" b="1" spc="30" dirty="0" smtClean="0">
                  <a:solidFill>
                    <a:srgbClr val="FBDE05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48” wide</a:t>
              </a:r>
              <a:endParaRPr lang="en-US" sz="2800" b="1" spc="30" dirty="0">
                <a:solidFill>
                  <a:srgbClr val="FBDE05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99149" y="3355475"/>
              <a:ext cx="21945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800" b="1" spc="30" dirty="0" smtClean="0">
                  <a:solidFill>
                    <a:srgbClr val="FBDE05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 42” high</a:t>
              </a:r>
              <a:endParaRPr lang="en-US" sz="2800" b="1" spc="30" dirty="0">
                <a:solidFill>
                  <a:srgbClr val="FBDE05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235868" y="5986790"/>
              <a:ext cx="1280160" cy="0"/>
            </a:xfrm>
            <a:prstGeom prst="straightConnector1">
              <a:avLst/>
            </a:prstGeom>
            <a:ln w="38100">
              <a:solidFill>
                <a:srgbClr val="FBDE05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1970794" y="5986790"/>
              <a:ext cx="1280160" cy="0"/>
            </a:xfrm>
            <a:prstGeom prst="straightConnector1">
              <a:avLst/>
            </a:prstGeom>
            <a:ln w="38100">
              <a:solidFill>
                <a:srgbClr val="FBDE05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>
              <a:off x="6035040" y="2474085"/>
              <a:ext cx="1645920" cy="0"/>
            </a:xfrm>
            <a:prstGeom prst="straightConnector1">
              <a:avLst/>
            </a:prstGeom>
            <a:ln w="38100">
              <a:solidFill>
                <a:srgbClr val="FBDE05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V="1">
              <a:off x="6035040" y="4791681"/>
              <a:ext cx="1645920" cy="0"/>
            </a:xfrm>
            <a:prstGeom prst="straightConnector1">
              <a:avLst/>
            </a:prstGeom>
            <a:ln w="38100">
              <a:solidFill>
                <a:srgbClr val="FBDE05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85224" y="3169470"/>
              <a:ext cx="33832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Your Story Here</a:t>
              </a:r>
              <a:endPara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57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253" y="36576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Poster Layout</a:t>
            </a:r>
            <a:endParaRPr lang="en-US" sz="3600" spc="3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7950" y="1924102"/>
            <a:ext cx="3838806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Determined by:</a:t>
            </a:r>
            <a:endParaRPr lang="en-US" sz="28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7146" y="3244334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+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101" y="2900358"/>
            <a:ext cx="3044142" cy="1988237"/>
          </a:xfrm>
          <a:prstGeom prst="rect">
            <a:avLst/>
          </a:prstGeom>
          <a:solidFill>
            <a:srgbClr val="FBDE05"/>
          </a:solidFill>
          <a:ln>
            <a:solidFill>
              <a:srgbClr val="00007E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information you want to communicate</a:t>
            </a:r>
          </a:p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(the story)</a:t>
            </a:r>
            <a:endParaRPr lang="en-US" sz="2800" b="1" dirty="0">
              <a:solidFill>
                <a:srgbClr val="00007E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7586" y="2940429"/>
            <a:ext cx="3283118" cy="1988237"/>
          </a:xfrm>
          <a:prstGeom prst="rect">
            <a:avLst/>
          </a:prstGeom>
          <a:solidFill>
            <a:srgbClr val="FBDE05"/>
          </a:solidFill>
          <a:ln>
            <a:solidFill>
              <a:srgbClr val="00007E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space available for communicating</a:t>
            </a:r>
          </a:p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007E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(poster size)</a:t>
            </a:r>
          </a:p>
        </p:txBody>
      </p:sp>
    </p:spTree>
    <p:extLst>
      <p:ext uri="{BB962C8B-B14F-4D97-AF65-F5344CB8AC3E}">
        <p14:creationId xmlns:p14="http://schemas.microsoft.com/office/powerpoint/2010/main" val="3661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02" y="217449"/>
            <a:ext cx="8458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Layout:  Can’t We Just Use </a:t>
            </a:r>
          </a:p>
          <a:p>
            <a:pPr algn="ctr">
              <a:spcBef>
                <a:spcPts val="600"/>
              </a:spcBef>
            </a:pPr>
            <a:r>
              <a:rPr lang="en-US" sz="36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Someone Else’s Template?</a:t>
            </a:r>
            <a:endParaRPr lang="en-US" sz="3600" spc="30" dirty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351" y="2094803"/>
            <a:ext cx="8218449" cy="369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Clr>
                <a:srgbClr val="333399"/>
              </a:buClr>
              <a:buSzPct val="100000"/>
            </a:pPr>
            <a:r>
              <a:rPr lang="en-US" sz="28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Only if … </a:t>
            </a:r>
          </a:p>
          <a:p>
            <a:pPr marL="741363" indent="-277813">
              <a:lnSpc>
                <a:spcPct val="110000"/>
              </a:lnSpc>
              <a:spcBef>
                <a:spcPts val="1800"/>
              </a:spcBef>
              <a:buClr>
                <a:srgbClr val="3333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Dimensions of the template </a:t>
            </a:r>
            <a:r>
              <a:rPr lang="en-US" sz="2400" b="1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exactly match </a:t>
            </a:r>
            <a:r>
              <a:rPr lang="en-US" sz="24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poster size requirements for your meeting, and</a:t>
            </a:r>
          </a:p>
          <a:p>
            <a:pPr marL="741363" indent="-277813">
              <a:lnSpc>
                <a:spcPct val="110000"/>
              </a:lnSpc>
              <a:spcBef>
                <a:spcPts val="1800"/>
              </a:spcBef>
              <a:buClr>
                <a:srgbClr val="3333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Layout of the template </a:t>
            </a:r>
            <a:r>
              <a:rPr lang="en-US" sz="2400" b="1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readily accommodates              </a:t>
            </a:r>
            <a:r>
              <a:rPr lang="en-US" sz="24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content of each section of your poster, and</a:t>
            </a:r>
          </a:p>
          <a:p>
            <a:pPr marL="741363" indent="-277813">
              <a:lnSpc>
                <a:spcPct val="110000"/>
              </a:lnSpc>
              <a:spcBef>
                <a:spcPts val="1800"/>
              </a:spcBef>
              <a:buClr>
                <a:srgbClr val="33339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It is </a:t>
            </a:r>
            <a:r>
              <a:rPr lang="en-US" sz="2400" b="1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legally permissible </a:t>
            </a:r>
            <a:r>
              <a:rPr lang="en-US" sz="2400" spc="30" dirty="0" smtClean="0">
                <a:solidFill>
                  <a:srgbClr val="3333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for you to use that template when designing your poster.</a:t>
            </a:r>
            <a:endParaRPr lang="en-US" sz="2800" spc="30" dirty="0" smtClean="0">
              <a:solidFill>
                <a:srgbClr val="3333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9351" y="1499418"/>
            <a:ext cx="562529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94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1317</Words>
  <Application>Microsoft Macintosh PowerPoint</Application>
  <PresentationFormat>On-screen Show (4:3)</PresentationFormat>
  <Paragraphs>214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Designing a Poster  to Tell Your Story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Poster  to Tell Your Story</dc:title>
  <dc:creator>Jane Shealy</dc:creator>
  <cp:lastModifiedBy>Jane Shealy</cp:lastModifiedBy>
  <cp:revision>18</cp:revision>
  <dcterms:created xsi:type="dcterms:W3CDTF">2017-05-30T15:10:58Z</dcterms:created>
  <dcterms:modified xsi:type="dcterms:W3CDTF">2017-06-07T15:25:59Z</dcterms:modified>
</cp:coreProperties>
</file>