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7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59" r:id="rId14"/>
    <p:sldId id="260" r:id="rId15"/>
    <p:sldId id="261" r:id="rId16"/>
    <p:sldId id="262" r:id="rId17"/>
    <p:sldId id="264" r:id="rId18"/>
    <p:sldId id="265" r:id="rId19"/>
    <p:sldId id="266" r:id="rId20"/>
    <p:sldId id="267" r:id="rId21"/>
    <p:sldId id="268" r:id="rId22"/>
    <p:sldId id="269" r:id="rId23"/>
    <p:sldId id="276" r:id="rId24"/>
    <p:sldId id="280" r:id="rId25"/>
    <p:sldId id="271" r:id="rId26"/>
    <p:sldId id="272" r:id="rId27"/>
    <p:sldId id="273" r:id="rId28"/>
    <p:sldId id="292" r:id="rId29"/>
    <p:sldId id="278" r:id="rId30"/>
    <p:sldId id="279" r:id="rId3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F23D941-0CDE-4F3F-9F61-D139578D6AAA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FAB6387-E6B0-42AA-94C4-944618E54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95892EA-463E-4A58-BC7F-08B95E5BEE0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9A514CF-BD13-40D2-895D-FC3653C55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1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94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CD81-4462-2849-9224-D0B71C4383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9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7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2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8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0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7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6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3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7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5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FEBFD-9578-4AE2-9C24-CD312BCDF355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94DBE-0D2D-4353-A7D8-46007CAC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818" y="427342"/>
            <a:ext cx="8447020" cy="2272498"/>
          </a:xfrm>
          <a:ln w="1016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Writing a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Strong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Intellectual Statement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818" y="3589989"/>
            <a:ext cx="7974633" cy="769441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>
              <a:spcBef>
                <a:spcPct val="0"/>
              </a:spcBef>
              <a:buNone/>
              <a:defRPr sz="44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600" dirty="0"/>
              <a:t>APT </a:t>
            </a:r>
            <a:r>
              <a:rPr lang="en-US" sz="3600"/>
              <a:t>Workshop (Combined </a:t>
            </a:r>
            <a:r>
              <a:rPr lang="en-US" sz="3600" dirty="0"/>
              <a:t>Tracks)</a:t>
            </a:r>
          </a:p>
          <a:p>
            <a:r>
              <a:rPr lang="en-US" sz="3600" dirty="0"/>
              <a:t>Marilyn H. Oermann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9449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What new directions does the work suggest?</a:t>
            </a:r>
          </a:p>
          <a:p>
            <a:pPr>
              <a:spcAft>
                <a:spcPts val="600"/>
              </a:spcAft>
            </a:pPr>
            <a:r>
              <a:rPr lang="en-US" dirty="0"/>
              <a:t>Tell reader why your research is important, state findings as outcomes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My research has established the effectiveness of these interventions in reducing…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As a result of my research, new biomarkers can be established to measure the impact of IPV on women’s health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What is </a:t>
            </a:r>
            <a:r>
              <a:rPr lang="en-US" sz="3600" dirty="0">
                <a:ea typeface="+mn-ea"/>
              </a:rPr>
              <a:t>the </a:t>
            </a:r>
            <a:r>
              <a:rPr lang="en-US" sz="3600" i="1" u="sng" dirty="0">
                <a:ea typeface="+mn-ea"/>
              </a:rPr>
              <a:t>significance (importance)</a:t>
            </a:r>
            <a:r>
              <a:rPr lang="en-US" sz="3600" dirty="0">
                <a:ea typeface="+mn-ea"/>
              </a:rPr>
              <a:t>?</a:t>
            </a:r>
            <a:r>
              <a:rPr lang="en-US" sz="3600" dirty="0"/>
              <a:t>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51691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What is the impact of your research (influence on nursing science and practice, etc.)?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Dissemination products: Grants, databased articles in peer reviewed journals, invited lectures, consultations, presentations, etc.</a:t>
            </a:r>
          </a:p>
          <a:p>
            <a:pPr>
              <a:spcAft>
                <a:spcPts val="600"/>
              </a:spcAft>
            </a:pPr>
            <a:r>
              <a:rPr lang="en-US" dirty="0"/>
              <a:t>Who has a used your work?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How many clinics now use your new model?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Citations, subsequent studies by others based on your research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What is </a:t>
            </a:r>
            <a:r>
              <a:rPr lang="en-US" sz="3600" i="1" u="sng" dirty="0">
                <a:ea typeface="+mn-ea"/>
              </a:rPr>
              <a:t>evidence of impact</a:t>
            </a:r>
            <a:r>
              <a:rPr lang="en-US" sz="3600" dirty="0">
                <a:ea typeface="+mn-ea"/>
              </a:rPr>
              <a:t>?</a:t>
            </a:r>
            <a:r>
              <a:rPr lang="en-US" sz="3600" dirty="0"/>
              <a:t>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11222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What is </a:t>
            </a:r>
            <a:r>
              <a:rPr lang="en-US" sz="3600" i="1" u="sng" dirty="0"/>
              <a:t>evidence of impact</a:t>
            </a:r>
            <a:r>
              <a:rPr lang="en-US" sz="3600" dirty="0"/>
              <a:t>?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600"/>
              </a:spcAft>
            </a:pPr>
            <a:r>
              <a:rPr lang="en-US" dirty="0"/>
              <a:t>Examples: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The impact of my research is demonstrated by x databased articles published in nursing and interdisciplinary journals such as… I am first author on x of these articles. 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I have had a significant impact on care of </a:t>
            </a:r>
            <a:r>
              <a:rPr lang="en-US" dirty="0">
                <a:effectLst/>
                <a:ea typeface="Calibri" panose="020F0502020204030204" pitchFamily="34" charset="0"/>
              </a:rPr>
              <a:t>sheltered abused women. My interventions were recently reported in </a:t>
            </a:r>
            <a:r>
              <a:rPr lang="en-US" dirty="0">
                <a:ea typeface="Calibri" panose="020F0502020204030204" pitchFamily="34" charset="0"/>
              </a:rPr>
              <a:t>an article in the </a:t>
            </a:r>
            <a:r>
              <a:rPr lang="en-US" i="1" dirty="0">
                <a:ea typeface="Calibri" panose="020F0502020204030204" pitchFamily="34" charset="0"/>
              </a:rPr>
              <a:t>Raleigh News </a:t>
            </a:r>
            <a:r>
              <a:rPr lang="en-US" dirty="0">
                <a:ea typeface="Calibri" panose="020F0502020204030204" pitchFamily="34" charset="0"/>
              </a:rPr>
              <a:t>and </a:t>
            </a:r>
            <a:r>
              <a:rPr lang="en-US" i="1" dirty="0">
                <a:ea typeface="Calibri" panose="020F0502020204030204" pitchFamily="34" charset="0"/>
              </a:rPr>
              <a:t>The Washington Post</a:t>
            </a:r>
            <a:r>
              <a:rPr lang="en-US" dirty="0">
                <a:ea typeface="Calibri" panose="020F0502020204030204" pitchFamily="34" charset="0"/>
              </a:rPr>
              <a:t>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33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04391"/>
            <a:ext cx="8153400" cy="876357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APT Criteria, Track II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67942"/>
            <a:ext cx="8229600" cy="434705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Significance</a:t>
            </a:r>
          </a:p>
          <a:p>
            <a:pPr lvl="1"/>
            <a:r>
              <a:rPr lang="en-US" dirty="0"/>
              <a:t>Why is your teaching, practice, area of scholarship important?</a:t>
            </a:r>
          </a:p>
          <a:p>
            <a:pPr lvl="0"/>
            <a:r>
              <a:rPr lang="en-US" sz="3600" dirty="0"/>
              <a:t>Impact</a:t>
            </a:r>
          </a:p>
          <a:p>
            <a:pPr lvl="1"/>
            <a:r>
              <a:rPr lang="en-US" dirty="0"/>
              <a:t>How have you influenced student learning, clinical practice, other areas?</a:t>
            </a:r>
          </a:p>
          <a:p>
            <a:pPr lvl="1"/>
            <a:r>
              <a:rPr lang="en-US" dirty="0"/>
              <a:t>Think “products,” N of people affected </a:t>
            </a:r>
          </a:p>
        </p:txBody>
      </p:sp>
    </p:spTree>
    <p:extLst>
      <p:ext uri="{BB962C8B-B14F-4D97-AF65-F5344CB8AC3E}">
        <p14:creationId xmlns:p14="http://schemas.microsoft.com/office/powerpoint/2010/main" val="293479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04391"/>
            <a:ext cx="8153400" cy="876357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Parts of the Statement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88548"/>
            <a:ext cx="8229600" cy="434705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Scholarship</a:t>
            </a:r>
          </a:p>
          <a:p>
            <a:pPr lvl="0"/>
            <a:r>
              <a:rPr lang="en-US" sz="3600" dirty="0"/>
              <a:t>Teaching</a:t>
            </a:r>
          </a:p>
          <a:p>
            <a:pPr lvl="0"/>
            <a:r>
              <a:rPr lang="en-US" sz="3600" dirty="0"/>
              <a:t>Service</a:t>
            </a:r>
          </a:p>
          <a:p>
            <a:pPr lvl="0"/>
            <a:r>
              <a:rPr lang="en-US" sz="3600" dirty="0"/>
              <a:t>Clinical Practice (optional)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125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/>
          </a:bodyPr>
          <a:lstStyle/>
          <a:p>
            <a:r>
              <a:rPr lang="en-US" dirty="0"/>
              <a:t>“This document summarizes the impact and significance of my contributions in [insert your focus].”  Briefly summarize accomplishments in scholarship, teaching, service, &amp; practice.</a:t>
            </a:r>
          </a:p>
          <a:p>
            <a:r>
              <a:rPr lang="en-US" dirty="0"/>
              <a:t>Brief</a:t>
            </a:r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85992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Plan ahead of writing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“Umbrella” or focus under which your work falls, e.g.,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Development of same day heart failure clinic, impact on readmissions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Evaluation of flipped classroom, improved student satisfaction and test scores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Individual areas of scholarship: tie together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2">
              <a:spcAft>
                <a:spcPts val="600"/>
              </a:spcAft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Scholarship</a:t>
            </a:r>
          </a:p>
        </p:txBody>
      </p:sp>
    </p:spTree>
    <p:extLst>
      <p:ext uri="{BB962C8B-B14F-4D97-AF65-F5344CB8AC3E}">
        <p14:creationId xmlns:p14="http://schemas.microsoft.com/office/powerpoint/2010/main" val="23731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Introduce your “umbrella” or focus</a:t>
            </a:r>
          </a:p>
          <a:p>
            <a:pPr>
              <a:spcAft>
                <a:spcPts val="600"/>
              </a:spcAft>
            </a:pPr>
            <a:r>
              <a:rPr lang="en-US" dirty="0"/>
              <a:t>Then write a paragraph for each major contribution (from your outline)</a:t>
            </a:r>
          </a:p>
          <a:p>
            <a:pPr>
              <a:spcAft>
                <a:spcPts val="600"/>
              </a:spcAft>
            </a:pPr>
            <a:r>
              <a:rPr lang="en-US" dirty="0"/>
              <a:t>End with summary of your planned next steps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Writing this Section</a:t>
            </a:r>
          </a:p>
        </p:txBody>
      </p:sp>
    </p:spTree>
    <p:extLst>
      <p:ext uri="{BB962C8B-B14F-4D97-AF65-F5344CB8AC3E}">
        <p14:creationId xmlns:p14="http://schemas.microsoft.com/office/powerpoint/2010/main" val="347227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Begin each paragraph with a </a:t>
            </a:r>
            <a:r>
              <a:rPr lang="en-US" i="1" u="sng" dirty="0"/>
              <a:t>strong assertion</a:t>
            </a:r>
            <a:r>
              <a:rPr lang="en-US" dirty="0"/>
              <a:t> (My contribution is….)</a:t>
            </a:r>
          </a:p>
          <a:p>
            <a:pPr>
              <a:spcAft>
                <a:spcPts val="600"/>
              </a:spcAft>
            </a:pPr>
            <a:r>
              <a:rPr lang="en-US" dirty="0"/>
              <a:t>Then support the statement with </a:t>
            </a:r>
            <a:r>
              <a:rPr lang="en-US" i="1" u="sng" dirty="0"/>
              <a:t>evidence about your work</a:t>
            </a:r>
            <a:r>
              <a:rPr lang="en-US" dirty="0"/>
              <a:t> </a:t>
            </a:r>
          </a:p>
          <a:p>
            <a:pPr>
              <a:spcAft>
                <a:spcPts val="600"/>
              </a:spcAft>
            </a:pPr>
            <a:r>
              <a:rPr lang="en-US" dirty="0"/>
              <a:t>Then describe the </a:t>
            </a:r>
            <a:r>
              <a:rPr lang="en-US" i="1" u="sng" dirty="0"/>
              <a:t>significance</a:t>
            </a:r>
            <a:r>
              <a:rPr lang="en-US" dirty="0"/>
              <a:t> (importance)</a:t>
            </a:r>
          </a:p>
          <a:p>
            <a:pPr>
              <a:spcAft>
                <a:spcPts val="600"/>
              </a:spcAft>
            </a:pPr>
            <a:r>
              <a:rPr lang="en-US" dirty="0"/>
              <a:t>Then describe the </a:t>
            </a:r>
            <a:r>
              <a:rPr lang="en-US" i="1" u="sng" dirty="0"/>
              <a:t>impact</a:t>
            </a:r>
            <a:r>
              <a:rPr lang="en-US" i="1" dirty="0"/>
              <a:t> (influence on clinical practice, education, community health, etc.)</a:t>
            </a: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Writing this Section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59656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Describe your expertise and contributions</a:t>
            </a:r>
          </a:p>
          <a:p>
            <a:pPr>
              <a:spcAft>
                <a:spcPts val="600"/>
              </a:spcAft>
            </a:pPr>
            <a:r>
              <a:rPr lang="en-US" dirty="0"/>
              <a:t>Support with evidence</a:t>
            </a:r>
          </a:p>
          <a:p>
            <a:pPr>
              <a:spcAft>
                <a:spcPts val="600"/>
              </a:spcAft>
            </a:pPr>
            <a:r>
              <a:rPr lang="en-US" dirty="0"/>
              <a:t>Use action verbs</a:t>
            </a:r>
          </a:p>
          <a:p>
            <a:pPr>
              <a:spcAft>
                <a:spcPts val="600"/>
              </a:spcAft>
            </a:pPr>
            <a:r>
              <a:rPr lang="en-US" dirty="0"/>
              <a:t>Examples: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My studies were the first to evaluate the outcomes of implementing a same day heart failure clinic …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 am an expert in interprofessional education in critical care…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What is a </a:t>
            </a:r>
            <a:r>
              <a:rPr lang="en-US" sz="3600" i="1" u="sng" dirty="0">
                <a:ea typeface="+mn-ea"/>
              </a:rPr>
              <a:t>strong assertion</a:t>
            </a:r>
            <a:r>
              <a:rPr lang="en-US" sz="3600" dirty="0"/>
              <a:t> statement?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6471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04391"/>
            <a:ext cx="8153400" cy="876357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APT Criteria Tracks I, III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88548"/>
            <a:ext cx="8229600" cy="434705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Significance</a:t>
            </a:r>
          </a:p>
          <a:p>
            <a:pPr lvl="1"/>
            <a:r>
              <a:rPr lang="en-US" dirty="0"/>
              <a:t>Why is your research important?</a:t>
            </a:r>
          </a:p>
          <a:p>
            <a:pPr lvl="0"/>
            <a:r>
              <a:rPr lang="en-US" sz="3600" dirty="0"/>
              <a:t>Impact</a:t>
            </a:r>
          </a:p>
          <a:p>
            <a:pPr lvl="1"/>
            <a:r>
              <a:rPr lang="en-US" dirty="0"/>
              <a:t>How have you influenced nursing science, clinical practice, community/public health, education, other areas?</a:t>
            </a:r>
          </a:p>
          <a:p>
            <a:pPr lvl="1"/>
            <a:r>
              <a:rPr lang="en-US" dirty="0"/>
              <a:t>Think “products,” N of people affected </a:t>
            </a:r>
          </a:p>
        </p:txBody>
      </p:sp>
    </p:spTree>
    <p:extLst>
      <p:ext uri="{BB962C8B-B14F-4D97-AF65-F5344CB8AC3E}">
        <p14:creationId xmlns:p14="http://schemas.microsoft.com/office/powerpoint/2010/main" val="299025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Brief descriptions of your studies, projects, practice innovations, teaching innovations</a:t>
            </a:r>
          </a:p>
          <a:p>
            <a:pPr>
              <a:spcAft>
                <a:spcPts val="600"/>
              </a:spcAft>
            </a:pPr>
            <a:r>
              <a:rPr lang="en-US" dirty="0"/>
              <a:t>Examples: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 practice model I developed and use in the clinic is based on collaboration among providers…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While other educators used a flipped model in the classroom, I developed an approach for implementing this model in online courses…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What is </a:t>
            </a:r>
            <a:r>
              <a:rPr lang="en-US" sz="3600" i="1" u="sng" dirty="0">
                <a:ea typeface="+mn-ea"/>
              </a:rPr>
              <a:t>evidence describing the work</a:t>
            </a:r>
            <a:r>
              <a:rPr lang="en-US" sz="3600" dirty="0">
                <a:ea typeface="+mn-ea"/>
              </a:rPr>
              <a:t>?</a:t>
            </a:r>
            <a:r>
              <a:rPr lang="en-US" sz="3600" dirty="0"/>
              <a:t>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73935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What new directions does your work suggest for practice/teaching?</a:t>
            </a:r>
          </a:p>
          <a:p>
            <a:pPr>
              <a:spcAft>
                <a:spcPts val="600"/>
              </a:spcAft>
            </a:pPr>
            <a:r>
              <a:rPr lang="en-US" dirty="0"/>
              <a:t>Tell reader why important, state findings in clinical terms, learner outcomes 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This intervention indicates that nursing homes can expect 30 fewer falls/100 beds annually.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With this simulation students can significantly improve their observation and assessment skills. 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What is </a:t>
            </a:r>
            <a:r>
              <a:rPr lang="en-US" sz="3600" dirty="0">
                <a:ea typeface="+mn-ea"/>
              </a:rPr>
              <a:t>the </a:t>
            </a:r>
            <a:r>
              <a:rPr lang="en-US" sz="3600" i="1" u="sng" dirty="0">
                <a:ea typeface="+mn-ea"/>
              </a:rPr>
              <a:t>significance (importance)</a:t>
            </a:r>
            <a:r>
              <a:rPr lang="en-US" sz="3600" dirty="0">
                <a:ea typeface="+mn-ea"/>
              </a:rPr>
              <a:t>?</a:t>
            </a:r>
            <a:r>
              <a:rPr lang="en-US" sz="3600" dirty="0"/>
              <a:t>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24775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What is the impact of your scholarship (influence on nursing practice, education, etc.)?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Dissemination products: Journal articles, book chapters, books, invited lectures, consultations, presentations, etc.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Teaching materials, websites, videos</a:t>
            </a:r>
          </a:p>
          <a:p>
            <a:pPr>
              <a:spcAft>
                <a:spcPts val="600"/>
              </a:spcAft>
            </a:pPr>
            <a:r>
              <a:rPr lang="en-US" dirty="0"/>
              <a:t>Who has a used my work?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How many hospitals now use your clinic model?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How many faculty have adopted your teaching approach?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What is </a:t>
            </a:r>
            <a:r>
              <a:rPr lang="en-US" sz="3600" i="1" u="sng" dirty="0">
                <a:ea typeface="+mn-ea"/>
              </a:rPr>
              <a:t>evidence of impact</a:t>
            </a:r>
            <a:r>
              <a:rPr lang="en-US" sz="3600" dirty="0">
                <a:ea typeface="+mn-ea"/>
              </a:rPr>
              <a:t>?</a:t>
            </a:r>
            <a:r>
              <a:rPr lang="en-US" sz="3600" dirty="0"/>
              <a:t>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1489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What is </a:t>
            </a:r>
            <a:r>
              <a:rPr lang="en-US" sz="3600" i="1" u="sng" dirty="0"/>
              <a:t>evidence of impact</a:t>
            </a:r>
            <a:r>
              <a:rPr lang="en-US" sz="3600" dirty="0"/>
              <a:t>?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en-US" dirty="0"/>
              <a:t>Examples: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I have had a significant impact on care of older adults with heart failure. I published x articles and x chapters on using and setting up a same day heart failure clinic, and health care systems in x and x have now adopted this model.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I presented my flipped model for online courses at the NONPF conference in an invited session, and I have published two articles on this model is top nursing education journals: x and x.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20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429946" cy="416558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Summarize your philosophy of teaching and its influence on your educational practices</a:t>
            </a:r>
          </a:p>
          <a:p>
            <a:pPr>
              <a:spcAft>
                <a:spcPts val="600"/>
              </a:spcAft>
            </a:pPr>
            <a:r>
              <a:rPr lang="en-US" dirty="0"/>
              <a:t>Address roles (classroom teaching, online teaching, mentoring, course and curriculum development)</a:t>
            </a:r>
          </a:p>
          <a:p>
            <a:pPr>
              <a:spcAft>
                <a:spcPts val="600"/>
              </a:spcAft>
            </a:pPr>
            <a:r>
              <a:rPr lang="en-US" dirty="0"/>
              <a:t>Provide examples of your teaching innovations</a:t>
            </a:r>
          </a:p>
          <a:p>
            <a:pPr>
              <a:spcAft>
                <a:spcPts val="600"/>
              </a:spcAft>
            </a:pPr>
            <a:r>
              <a:rPr lang="en-US" dirty="0"/>
              <a:t>Include a sentence with mean scores (and range) of student evaluations of teaching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Teaching Section (All Tracks)</a:t>
            </a:r>
          </a:p>
        </p:txBody>
      </p:sp>
    </p:spTree>
    <p:extLst>
      <p:ext uri="{BB962C8B-B14F-4D97-AF65-F5344CB8AC3E}">
        <p14:creationId xmlns:p14="http://schemas.microsoft.com/office/powerpoint/2010/main" val="23499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429946" cy="4165581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Evidence of significance?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New clinical site led to improved learning opportunities for students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First time this teaching approach was used nursing students in an online course</a:t>
            </a:r>
          </a:p>
          <a:p>
            <a:pPr>
              <a:spcAft>
                <a:spcPts val="600"/>
              </a:spcAft>
            </a:pPr>
            <a:r>
              <a:rPr lang="en-US" dirty="0"/>
              <a:t>Evidence of impact?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An additional 10 students were able to have experiences in nurse managed clinics</a:t>
            </a:r>
          </a:p>
          <a:p>
            <a:pPr>
              <a:spcAft>
                <a:spcPts val="600"/>
              </a:spcAft>
            </a:pPr>
            <a:r>
              <a:rPr lang="en-US" dirty="0"/>
              <a:t>Examples: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 have developed a course, x title, that integrates concepts of…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My teaching innovation has been adopted throughout the School of Nursing. I have published articles on this …, and faculty from other schools of nursing have contacted me about it. 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Teaching Section: Significance and Impact</a:t>
            </a:r>
          </a:p>
        </p:txBody>
      </p:sp>
    </p:spTree>
    <p:extLst>
      <p:ext uri="{BB962C8B-B14F-4D97-AF65-F5344CB8AC3E}">
        <p14:creationId xmlns:p14="http://schemas.microsoft.com/office/powerpoint/2010/main" val="118630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Organize by level of organization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DUSON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Duke University Health System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Duke University</a:t>
            </a:r>
          </a:p>
          <a:p>
            <a:pPr>
              <a:spcAft>
                <a:spcPts val="600"/>
              </a:spcAft>
            </a:pPr>
            <a:r>
              <a:rPr lang="en-US" dirty="0"/>
              <a:t>Organize by region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Local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Regional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National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International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Service Section (All Tracks)</a:t>
            </a:r>
          </a:p>
        </p:txBody>
      </p:sp>
    </p:spTree>
    <p:extLst>
      <p:ext uri="{BB962C8B-B14F-4D97-AF65-F5344CB8AC3E}">
        <p14:creationId xmlns:p14="http://schemas.microsoft.com/office/powerpoint/2010/main" val="142339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Evidence of Significance	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 served as Chair of the committee that developed recommendations for the DNP on-campus intensives.</a:t>
            </a:r>
          </a:p>
          <a:p>
            <a:pPr>
              <a:spcAft>
                <a:spcPts val="600"/>
              </a:spcAft>
            </a:pPr>
            <a:r>
              <a:rPr lang="en-US" dirty="0"/>
              <a:t>Evidence of Impact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These recommendations have led to higher student and faculty satisfaction with the intensives.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Service Section: Significance and Impact</a:t>
            </a:r>
          </a:p>
        </p:txBody>
      </p:sp>
    </p:spTree>
    <p:extLst>
      <p:ext uri="{BB962C8B-B14F-4D97-AF65-F5344CB8AC3E}">
        <p14:creationId xmlns:p14="http://schemas.microsoft.com/office/powerpoint/2010/main" val="184515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 </a:t>
            </a:r>
            <a:r>
              <a:rPr lang="en-US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Research (Track I, III)</a:t>
            </a:r>
          </a:p>
          <a:p>
            <a:pPr marL="914400" lvl="1" indent="-514350"/>
            <a:r>
              <a:rPr lang="en-US" dirty="0"/>
              <a:t>Write your umbrella statements</a:t>
            </a:r>
          </a:p>
          <a:p>
            <a:pPr marL="914400" lvl="1" indent="-514350"/>
            <a:r>
              <a:rPr lang="en-US" dirty="0"/>
              <a:t>What are your major contributions for each one? (outline content to include)</a:t>
            </a:r>
          </a:p>
          <a:p>
            <a:pPr marL="914400" lvl="1" indent="-514350"/>
            <a:r>
              <a:rPr lang="en-US" dirty="0"/>
              <a:t>Write 1 paragraph for one of your contributions </a:t>
            </a:r>
          </a:p>
          <a:p>
            <a:pPr marL="1314450" lvl="2" indent="-514350"/>
            <a:r>
              <a:rPr lang="en-US" dirty="0"/>
              <a:t>My contribution is… My expertise is in…</a:t>
            </a:r>
          </a:p>
          <a:p>
            <a:pPr marL="1314450" lvl="2" indent="-514350"/>
            <a:r>
              <a:rPr lang="en-US" dirty="0"/>
              <a:t>Describe studies (evidence) that supports that statement</a:t>
            </a:r>
          </a:p>
          <a:p>
            <a:pPr marL="1314450" lvl="2" indent="-514350"/>
            <a:r>
              <a:rPr lang="en-US" dirty="0"/>
              <a:t>What is the significance of those studies?</a:t>
            </a:r>
          </a:p>
          <a:p>
            <a:pPr marL="1314450" lvl="2" indent="-514350"/>
            <a:r>
              <a:rPr lang="en-US" dirty="0"/>
              <a:t>What impact have you had (e.g., articles in journals that are cited)</a:t>
            </a:r>
          </a:p>
          <a:p>
            <a:pPr marL="1314450" lvl="2" indent="-514350"/>
            <a:endParaRPr lang="en-US" dirty="0"/>
          </a:p>
          <a:p>
            <a:pPr marL="1314450" lvl="2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22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 </a:t>
            </a:r>
            <a:r>
              <a:rPr lang="en-US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Scholarship (Track II)</a:t>
            </a:r>
          </a:p>
          <a:p>
            <a:pPr marL="914400" lvl="1" indent="-514350"/>
            <a:r>
              <a:rPr lang="en-US" dirty="0"/>
              <a:t>Write your umbrella statements</a:t>
            </a:r>
          </a:p>
          <a:p>
            <a:pPr marL="914400" lvl="1" indent="-514350"/>
            <a:r>
              <a:rPr lang="en-US" dirty="0"/>
              <a:t>What are your major contributions for each one? (outline content to include)</a:t>
            </a:r>
          </a:p>
          <a:p>
            <a:pPr marL="914400" lvl="1" indent="-514350"/>
            <a:r>
              <a:rPr lang="en-US" dirty="0"/>
              <a:t>Write 1 paragraph for one of your contributions </a:t>
            </a:r>
          </a:p>
          <a:p>
            <a:pPr marL="1314450" lvl="2" indent="-514350"/>
            <a:r>
              <a:rPr lang="en-US" dirty="0"/>
              <a:t>My contribution is… My expertise is in…</a:t>
            </a:r>
          </a:p>
          <a:p>
            <a:pPr marL="1314450" lvl="2" indent="-514350"/>
            <a:r>
              <a:rPr lang="en-US" dirty="0"/>
              <a:t>Describe practice initiatives, teaching innovations (evidence), etc. that support that statement</a:t>
            </a:r>
          </a:p>
          <a:p>
            <a:pPr marL="1314450" lvl="2" indent="-514350"/>
            <a:r>
              <a:rPr lang="en-US" dirty="0"/>
              <a:t>What is the significance of these?</a:t>
            </a:r>
          </a:p>
          <a:p>
            <a:pPr marL="1314450" lvl="2" indent="-514350"/>
            <a:r>
              <a:rPr lang="en-US" dirty="0"/>
              <a:t>What impact have you had (e.g., articles in journals, teaching materials faculty have adopted)</a:t>
            </a:r>
          </a:p>
          <a:p>
            <a:pPr marL="1314450" lvl="2" indent="-514350"/>
            <a:endParaRPr lang="en-US" dirty="0"/>
          </a:p>
          <a:p>
            <a:pPr marL="1314450" lvl="2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6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04391"/>
            <a:ext cx="8153400" cy="876357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Parts of the Statement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88548"/>
            <a:ext cx="8229600" cy="4347058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Research</a:t>
            </a:r>
          </a:p>
          <a:p>
            <a:pPr lvl="0"/>
            <a:r>
              <a:rPr lang="en-US" sz="3600" dirty="0"/>
              <a:t>Teaching</a:t>
            </a:r>
          </a:p>
          <a:p>
            <a:pPr lvl="0"/>
            <a:r>
              <a:rPr lang="en-US" sz="3600" dirty="0"/>
              <a:t>Service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579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 Work </a:t>
            </a:r>
            <a:r>
              <a:rPr lang="en-US" sz="2800" i="1" dirty="0" err="1"/>
              <a:t>cont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Teaching</a:t>
            </a:r>
          </a:p>
          <a:p>
            <a:pPr marL="914400" lvl="1" indent="-514350"/>
            <a:r>
              <a:rPr lang="en-US" dirty="0"/>
              <a:t>Write overall focus, scope</a:t>
            </a:r>
          </a:p>
          <a:p>
            <a:pPr marL="914400" lvl="1" indent="-514350"/>
            <a:r>
              <a:rPr lang="en-US" dirty="0"/>
              <a:t>Describe your teaching roles (refer to criteria)</a:t>
            </a:r>
          </a:p>
          <a:p>
            <a:pPr marL="914400" lvl="1" indent="-514350"/>
            <a:r>
              <a:rPr lang="en-US" dirty="0"/>
              <a:t>Significance and impact of your teaching, mentoring…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Service</a:t>
            </a:r>
          </a:p>
          <a:p>
            <a:pPr marL="914400" lvl="1" indent="-514350"/>
            <a:r>
              <a:rPr lang="en-US" dirty="0"/>
              <a:t>Describe your service roles by level, region (refer to criteria)</a:t>
            </a:r>
          </a:p>
          <a:p>
            <a:pPr marL="914400" lvl="1" indent="-514350"/>
            <a:r>
              <a:rPr lang="en-US" dirty="0"/>
              <a:t>Significance and impact of your service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550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/>
          </a:bodyPr>
          <a:lstStyle/>
          <a:p>
            <a:r>
              <a:rPr lang="en-US" dirty="0"/>
              <a:t>“This document summarizes the impact and significance of my contributions in [insert your focus].” Briefly summarize accomplishments in research, teaching, &amp; service.</a:t>
            </a:r>
          </a:p>
          <a:p>
            <a:r>
              <a:rPr lang="en-US" dirty="0"/>
              <a:t>Brief</a:t>
            </a:r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7256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Plan ahead of writing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“Umbrella” or focus under which your work falls, e.g.,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Family-based disease prevention and health promotion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Interrelationship between women’s and their children’s exposure to trauma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Individual areas of research: tie together</a:t>
            </a:r>
          </a:p>
          <a:p>
            <a:pPr lvl="2">
              <a:spcAft>
                <a:spcPts val="600"/>
              </a:spcAft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160183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Introduce your “umbrella” or focus</a:t>
            </a:r>
          </a:p>
          <a:p>
            <a:pPr>
              <a:spcAft>
                <a:spcPts val="600"/>
              </a:spcAft>
            </a:pPr>
            <a:r>
              <a:rPr lang="en-US" dirty="0"/>
              <a:t>Then write a paragraph for each major contribution (from your outline)</a:t>
            </a:r>
          </a:p>
          <a:p>
            <a:pPr>
              <a:spcAft>
                <a:spcPts val="600"/>
              </a:spcAft>
            </a:pPr>
            <a:r>
              <a:rPr lang="en-US" dirty="0"/>
              <a:t>End with summary of your planned next steps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Writing this Section</a:t>
            </a:r>
          </a:p>
        </p:txBody>
      </p:sp>
    </p:spTree>
    <p:extLst>
      <p:ext uri="{BB962C8B-B14F-4D97-AF65-F5344CB8AC3E}">
        <p14:creationId xmlns:p14="http://schemas.microsoft.com/office/powerpoint/2010/main" val="310491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Begin each paragraph with a </a:t>
            </a:r>
            <a:r>
              <a:rPr lang="en-US" i="1" u="sng" dirty="0"/>
              <a:t>strong assertion</a:t>
            </a:r>
            <a:r>
              <a:rPr lang="en-US" dirty="0"/>
              <a:t> (My contribution is….)</a:t>
            </a:r>
          </a:p>
          <a:p>
            <a:pPr>
              <a:spcAft>
                <a:spcPts val="600"/>
              </a:spcAft>
            </a:pPr>
            <a:r>
              <a:rPr lang="en-US" dirty="0"/>
              <a:t>Then support the statement with </a:t>
            </a:r>
            <a:r>
              <a:rPr lang="en-US" i="1" u="sng" dirty="0"/>
              <a:t>evidence about your work</a:t>
            </a:r>
            <a:r>
              <a:rPr lang="en-US" dirty="0"/>
              <a:t> </a:t>
            </a:r>
          </a:p>
          <a:p>
            <a:pPr>
              <a:spcAft>
                <a:spcPts val="600"/>
              </a:spcAft>
            </a:pPr>
            <a:r>
              <a:rPr lang="en-US" dirty="0"/>
              <a:t>Then describe the </a:t>
            </a:r>
            <a:r>
              <a:rPr lang="en-US" i="1" u="sng" dirty="0"/>
              <a:t>significance</a:t>
            </a:r>
            <a:r>
              <a:rPr lang="en-US" i="1" dirty="0"/>
              <a:t> (importance)</a:t>
            </a:r>
          </a:p>
          <a:p>
            <a:pPr>
              <a:spcAft>
                <a:spcPts val="600"/>
              </a:spcAft>
            </a:pPr>
            <a:r>
              <a:rPr lang="en-US" dirty="0"/>
              <a:t>Then describe the </a:t>
            </a:r>
            <a:r>
              <a:rPr lang="en-US" i="1" u="sng" dirty="0"/>
              <a:t>impact</a:t>
            </a:r>
            <a:r>
              <a:rPr lang="en-US" i="1" dirty="0"/>
              <a:t> (influence on nursing science, practice, community, etc.)</a:t>
            </a: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Writing this Section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15906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229600" cy="416558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Describe your expertise and contributions</a:t>
            </a:r>
          </a:p>
          <a:p>
            <a:pPr>
              <a:spcAft>
                <a:spcPts val="600"/>
              </a:spcAft>
            </a:pPr>
            <a:r>
              <a:rPr lang="en-US" dirty="0"/>
              <a:t>Support with evidence</a:t>
            </a:r>
          </a:p>
          <a:p>
            <a:pPr>
              <a:spcAft>
                <a:spcPts val="600"/>
              </a:spcAft>
            </a:pPr>
            <a:r>
              <a:rPr lang="en-US" dirty="0"/>
              <a:t>Use action verbs</a:t>
            </a:r>
          </a:p>
          <a:p>
            <a:pPr>
              <a:spcAft>
                <a:spcPts val="600"/>
              </a:spcAft>
            </a:pPr>
            <a:r>
              <a:rPr lang="en-US" dirty="0"/>
              <a:t>Examples: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My research studies were the first to describe…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My research has provided the foundation for a new  conceptualization of the impact of interpersonal violence on women’s health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What is a </a:t>
            </a:r>
            <a:r>
              <a:rPr lang="en-US" sz="3600" i="1" u="sng" dirty="0">
                <a:ea typeface="+mn-ea"/>
              </a:rPr>
              <a:t>strong assertion</a:t>
            </a:r>
            <a:r>
              <a:rPr lang="en-US" sz="3600" dirty="0"/>
              <a:t> statement?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31484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917"/>
            <a:ext cx="8305800" cy="4165581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Brief descriptions of your research and funding</a:t>
            </a:r>
          </a:p>
          <a:p>
            <a:pPr>
              <a:spcAft>
                <a:spcPts val="600"/>
              </a:spcAft>
            </a:pPr>
            <a:r>
              <a:rPr lang="en-US" dirty="0"/>
              <a:t>Examples: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Through multiple federally funded studies, I developed effective family-based interventions for the prevention of sexual and reproductive health disparities. These interventions have been shown to reduce…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 a series of 3 studies funded by …, I examined the role of spirituality and resilience in reducing sheltered abused women’s physical and psychological distress … In recognition of my research contributions, I was selected to receive the Outstanding Nurse Scientist Award from… 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 lvl="0"/>
            <a:endParaRPr lang="en-US" sz="33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dirty="0"/>
              <a:t>What is </a:t>
            </a:r>
            <a:r>
              <a:rPr lang="en-US" sz="3600" i="1" u="sng" dirty="0">
                <a:ea typeface="+mn-ea"/>
              </a:rPr>
              <a:t>evidence describing the work</a:t>
            </a:r>
            <a:r>
              <a:rPr lang="en-US" sz="3600" u="sng" dirty="0">
                <a:ea typeface="+mn-ea"/>
              </a:rPr>
              <a:t>?</a:t>
            </a:r>
            <a:r>
              <a:rPr lang="en-US" sz="3600" dirty="0"/>
              <a:t>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56162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1558</Words>
  <Application>Microsoft Office PowerPoint</Application>
  <PresentationFormat>On-screen Show (4:3)</PresentationFormat>
  <Paragraphs>222</Paragraphs>
  <Slides>30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Writing a  Strong Intellectual Statement</vt:lpstr>
      <vt:lpstr>APT Criteria Tracks I, III</vt:lpstr>
      <vt:lpstr>Parts of the Statement</vt:lpstr>
      <vt:lpstr>Introduction</vt:lpstr>
      <vt:lpstr>Research</vt:lpstr>
      <vt:lpstr>Writing this Section</vt:lpstr>
      <vt:lpstr>Writing this Section</vt:lpstr>
      <vt:lpstr>What is a strong assertion statement?</vt:lpstr>
      <vt:lpstr>What is evidence describing the work? </vt:lpstr>
      <vt:lpstr>What is the significance (importance)? </vt:lpstr>
      <vt:lpstr>What is evidence of impact? </vt:lpstr>
      <vt:lpstr>What is evidence of impact? </vt:lpstr>
      <vt:lpstr>APT Criteria, Track II</vt:lpstr>
      <vt:lpstr>Parts of the Statement</vt:lpstr>
      <vt:lpstr>Introduction</vt:lpstr>
      <vt:lpstr>Scholarship</vt:lpstr>
      <vt:lpstr>Writing this Section</vt:lpstr>
      <vt:lpstr>Writing this Section</vt:lpstr>
      <vt:lpstr>What is a strong assertion statement?</vt:lpstr>
      <vt:lpstr>What is evidence describing the work? </vt:lpstr>
      <vt:lpstr>What is the significance (importance)? </vt:lpstr>
      <vt:lpstr>What is evidence of impact? </vt:lpstr>
      <vt:lpstr>What is evidence of impact? </vt:lpstr>
      <vt:lpstr>Teaching Section (All Tracks)</vt:lpstr>
      <vt:lpstr>Teaching Section: Significance and Impact</vt:lpstr>
      <vt:lpstr>Service Section (All Tracks)</vt:lpstr>
      <vt:lpstr>Service Section: Significance and Impact</vt:lpstr>
      <vt:lpstr>Small Group Work</vt:lpstr>
      <vt:lpstr>Small Group Work</vt:lpstr>
      <vt:lpstr>Small Group Work cont</vt:lpstr>
    </vt:vector>
  </TitlesOfParts>
  <Company>Duke University School of Nursing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Marilyn Oermann, Ph.D.</cp:lastModifiedBy>
  <cp:revision>26</cp:revision>
  <cp:lastPrinted>2017-04-14T13:59:35Z</cp:lastPrinted>
  <dcterms:created xsi:type="dcterms:W3CDTF">2014-11-10T16:41:04Z</dcterms:created>
  <dcterms:modified xsi:type="dcterms:W3CDTF">2022-09-20T08:57:50Z</dcterms:modified>
</cp:coreProperties>
</file>