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  <p:sldMasterId id="2147483725" r:id="rId3"/>
    <p:sldMasterId id="2147483699" r:id="rId4"/>
    <p:sldMasterId id="2147483686" r:id="rId5"/>
    <p:sldMasterId id="2147483672" r:id="rId6"/>
  </p:sldMasterIdLst>
  <p:notesMasterIdLst>
    <p:notesMasterId r:id="rId26"/>
  </p:notes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5" r:id="rId19"/>
    <p:sldId id="269" r:id="rId20"/>
    <p:sldId id="279" r:id="rId21"/>
    <p:sldId id="276" r:id="rId22"/>
    <p:sldId id="277" r:id="rId23"/>
    <p:sldId id="278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a Tanabe, Ph.D." initials="PTP" lastIdx="2" clrIdx="0"/>
  <p:cmAuthor id="1" name="Mariam Kayle" initials="M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382" autoAdjust="0"/>
  </p:normalViewPr>
  <p:slideViewPr>
    <p:cSldViewPr>
      <p:cViewPr>
        <p:scale>
          <a:sx n="60" d="100"/>
          <a:sy n="60" d="100"/>
        </p:scale>
        <p:origin x="-2088" y="-6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66EA-E5B2-4CDF-8F75-ADFE365CE51A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020B-9D8F-4DFF-BC0C-0E5A7AC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93095" y="0"/>
            <a:ext cx="1142468" cy="68848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95" y="35859"/>
            <a:ext cx="11509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1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0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1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2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77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7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8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6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5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0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6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2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5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171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2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1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647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64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1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4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9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2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5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3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33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8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33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1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9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6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73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2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78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70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3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86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06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24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14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684" r:id="rId3"/>
    <p:sldLayoutId id="2147483685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sites/www.nhlbi.nih.gov/files/sickle-cell-disease-report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79248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Sickle Cell Disease: Core Concepts for </a:t>
            </a:r>
            <a:br>
              <a:rPr lang="en-US" sz="3200" dirty="0" smtClean="0"/>
            </a:br>
            <a:r>
              <a:rPr lang="en-US" sz="3200" dirty="0" smtClean="0"/>
              <a:t>the Emergency Physician and Nurse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Acute Chest Syndrome </a:t>
            </a:r>
            <a:b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Case Study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57912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</a:rPr>
              <a:t>David M. Cline</a:t>
            </a:r>
            <a:r>
              <a:rPr lang="en-US" sz="1800" dirty="0">
                <a:solidFill>
                  <a:schemeClr val="tx1"/>
                </a:solidFill>
              </a:rPr>
              <a:t>, MD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Wake Forest School of Medicine</a:t>
            </a: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</a:rPr>
              <a:t>  Paula Tanabe</a:t>
            </a:r>
            <a:r>
              <a:rPr lang="en-US" sz="1800" dirty="0">
                <a:solidFill>
                  <a:schemeClr val="tx1"/>
                </a:solidFill>
              </a:rPr>
              <a:t>, PhD, RN, FAEN, FAAN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Associate Professor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Duke University, Schools of Nursing and Medicine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Chest X-ray</a:t>
            </a:r>
            <a:endParaRPr lang="en-US" sz="3800" dirty="0"/>
          </a:p>
        </p:txBody>
      </p:sp>
      <p:pic>
        <p:nvPicPr>
          <p:cNvPr id="4" name="Content Placeholder 3" descr="Acute Chest First 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3875745" cy="4724400"/>
          </a:xfrm>
        </p:spPr>
      </p:pic>
      <p:pic>
        <p:nvPicPr>
          <p:cNvPr id="5" name="Picture 4" descr="Acute Chest first Late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219200"/>
            <a:ext cx="3875745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6172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Radiology: “Basilar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opacity over right base, best seen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lateral film.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0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Hospital Course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patient is started on </a:t>
            </a:r>
            <a:r>
              <a:rPr lang="en-US" sz="2400" dirty="0" smtClean="0"/>
              <a:t>intravenous ceftriaxone, &amp; azithromycin for atypical organisms</a:t>
            </a:r>
          </a:p>
          <a:p>
            <a:r>
              <a:rPr lang="en-US" sz="2400" dirty="0" smtClean="0"/>
              <a:t>12 hours after admission, the oxygen saturation drops to 89%. In preparation for exchange transfusion, it is noted that the hemoglobin has dropped 1 gram from initial reading</a:t>
            </a:r>
          </a:p>
          <a:p>
            <a:r>
              <a:rPr lang="en-US" sz="2400" dirty="0" smtClean="0"/>
              <a:t>The patient is transferred to ICU, &amp; exchange transfusion is started. He recovers uneventfully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6869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Discussion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patient has </a:t>
            </a:r>
            <a:r>
              <a:rPr lang="en-US" sz="2400" dirty="0" smtClean="0"/>
              <a:t>3 </a:t>
            </a:r>
            <a:r>
              <a:rPr lang="en-US" sz="2400" dirty="0"/>
              <a:t>risk factors for acute </a:t>
            </a:r>
            <a:r>
              <a:rPr lang="en-US" sz="2400" dirty="0" smtClean="0"/>
              <a:t>chest syndrome: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/>
              <a:t>SS disease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C</a:t>
            </a:r>
            <a:r>
              <a:rPr lang="en-US" sz="2200" dirty="0" smtClean="0"/>
              <a:t>urrently smoker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P</a:t>
            </a:r>
            <a:r>
              <a:rPr lang="en-US" sz="2200" dirty="0" smtClean="0"/>
              <a:t>rior </a:t>
            </a:r>
            <a:r>
              <a:rPr lang="en-US" sz="2200" dirty="0"/>
              <a:t>history of acute chest </a:t>
            </a:r>
            <a:r>
              <a:rPr lang="en-US" sz="2200" dirty="0" smtClean="0"/>
              <a:t>syndrome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Because </a:t>
            </a:r>
            <a:r>
              <a:rPr lang="en-US" sz="2400" dirty="0"/>
              <a:t>the patient frequently complains of chest pain with his uncomplicated vaso-oclusive crisis, differentiating acute chest from uncomplicated pain crisis is </a:t>
            </a:r>
            <a:r>
              <a:rPr lang="en-US" sz="2400" dirty="0" smtClean="0"/>
              <a:t>difficult. </a:t>
            </a:r>
            <a:r>
              <a:rPr lang="en-US" sz="2400" dirty="0"/>
              <a:t>Because the findings on chest x-ray are often subtle, especially initially, comparing the current film to prior films is </a:t>
            </a:r>
            <a:r>
              <a:rPr lang="en-US" sz="2400" dirty="0" smtClean="0"/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146715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Discussion- Continued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Additional red flags: temperature of 99.6°F, SPO2 of 93% on RA,  white blood cell count of </a:t>
            </a:r>
            <a:r>
              <a:rPr lang="en-US" sz="2400" dirty="0" smtClean="0"/>
              <a:t>17,000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patient deteriorated after admission as recognized by his dropping oxygen </a:t>
            </a:r>
            <a:r>
              <a:rPr lang="en-US" sz="2400" dirty="0" smtClean="0"/>
              <a:t>saturations and hemoglobin. This </a:t>
            </a:r>
            <a:r>
              <a:rPr lang="en-US" sz="2400" dirty="0"/>
              <a:t>is a common </a:t>
            </a:r>
            <a:r>
              <a:rPr lang="en-US" sz="2400" dirty="0" smtClean="0"/>
              <a:t>course with acute chest syndrome &amp; therefore admitted patients with sickle cell disease should carefully monitored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Guidelines suggest selection of </a:t>
            </a:r>
            <a:r>
              <a:rPr lang="en-US" sz="2400" dirty="0" smtClean="0">
                <a:solidFill>
                  <a:prstClr val="black"/>
                </a:solidFill>
              </a:rPr>
              <a:t>IV cephalosporin</a:t>
            </a:r>
            <a:r>
              <a:rPr lang="en-US" sz="2400" dirty="0">
                <a:solidFill>
                  <a:prstClr val="black"/>
                </a:solidFill>
              </a:rPr>
              <a:t>, and </a:t>
            </a:r>
            <a:r>
              <a:rPr lang="en-US" sz="2400" dirty="0" smtClean="0">
                <a:solidFill>
                  <a:prstClr val="black"/>
                </a:solidFill>
              </a:rPr>
              <a:t>an oral macrolide antibiotic to </a:t>
            </a:r>
            <a:r>
              <a:rPr lang="en-US" sz="2400" dirty="0">
                <a:solidFill>
                  <a:prstClr val="black"/>
                </a:solidFill>
              </a:rPr>
              <a:t>treat infection.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47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Discussion- Continued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Guidelines suggest giving simple transfusion (10 mL/kg RBCs) to improve oxygen carrying capacity for patients with symptomatic ACS whose hemoglobin concentration  falls 1.0 g/dL or more below baseline. If baseline Hgb is 9 g/dL or greater, simple blood transfusion may not be required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Urgent exchange transfusion  is recommended when there is rapid progression of ACS as manifested by oxygen saturation below 90% despite supplemental oxygen, increasing respiratory distress, progressive pulmonary infiltrates, and/or decline in hemoglobin concentration despite simple transfusion. In these cases, consult hematology and/or critical care, and/or apheresis specialists to provide therapy.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285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and paste the link below into your browser to view this short video</a:t>
            </a:r>
          </a:p>
          <a:p>
            <a:r>
              <a:rPr lang="en-US" dirty="0" smtClean="0"/>
              <a:t>https</a:t>
            </a:r>
            <a:r>
              <a:rPr lang="en-US" dirty="0"/>
              <a:t>://www.youtube.com/watch?v=urmg_fJ289c&amp;feature=youtu.be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23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Posttest- </a:t>
            </a:r>
            <a:r>
              <a:rPr lang="en-US" sz="3800" dirty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are the recommended antibiotics for patients with SCD diagnosed with ACS?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Levofloxacin IV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IV cephalosporin, and an oral macrolide </a:t>
            </a:r>
            <a:r>
              <a:rPr lang="en-US" sz="2400" dirty="0" smtClean="0"/>
              <a:t>antibiotic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 smtClean="0"/>
              <a:t>Vancomycin</a:t>
            </a:r>
            <a:r>
              <a:rPr lang="en-US" sz="2400" dirty="0" smtClean="0"/>
              <a:t> plus piperacillin/tazobactam IV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 smtClean="0"/>
              <a:t>Doxycyline</a:t>
            </a:r>
            <a:r>
              <a:rPr lang="en-US" sz="2400" dirty="0" smtClean="0"/>
              <a:t> IV</a:t>
            </a:r>
          </a:p>
          <a:p>
            <a:pPr lvl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229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Posttest- </a:t>
            </a:r>
            <a:r>
              <a:rPr lang="en-US" sz="3800" dirty="0"/>
              <a:t>Question </a:t>
            </a:r>
            <a:r>
              <a:rPr lang="en-US" sz="38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are in the indications for simple transfusion in patients with </a:t>
            </a:r>
            <a:r>
              <a:rPr lang="en-US" sz="2400" dirty="0"/>
              <a:t>S</a:t>
            </a:r>
            <a:r>
              <a:rPr lang="en-US" sz="2400" dirty="0" smtClean="0"/>
              <a:t>CD with ACS?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Drop in hemoglobin of 1.0 g/dL below baseline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Drop in hemoglobin of 2.0 g/dL below baseline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Failure achieve a pulse oximetry reading of greater than 98%.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Failure achieve a pulse oximetry reading of greater than 95%.</a:t>
            </a:r>
          </a:p>
          <a:p>
            <a:pPr marL="971550" lvl="1" indent="-514350">
              <a:buAutoNum type="alphaLcPeriod"/>
            </a:pPr>
            <a:endParaRPr lang="en-US" sz="2400" dirty="0" smtClean="0"/>
          </a:p>
          <a:p>
            <a:pPr marL="971550" lvl="1" indent="-51435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91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 Answers &amp; Rationale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Question 1</a:t>
            </a:r>
          </a:p>
          <a:p>
            <a:pPr lvl="1"/>
            <a:r>
              <a:rPr lang="en-US" sz="2200" dirty="0" smtClean="0"/>
              <a:t>Answer :  b) IV cephalosporin</a:t>
            </a:r>
            <a:r>
              <a:rPr lang="en-US" sz="2200" dirty="0"/>
              <a:t>, and </a:t>
            </a:r>
            <a:r>
              <a:rPr lang="en-US" sz="2200" dirty="0" smtClean="0"/>
              <a:t>an oral </a:t>
            </a:r>
            <a:r>
              <a:rPr lang="en-US" sz="2200" dirty="0"/>
              <a:t>macrolide </a:t>
            </a:r>
            <a:r>
              <a:rPr lang="en-US" sz="2200" dirty="0" smtClean="0"/>
              <a:t>antibiotic. </a:t>
            </a:r>
            <a:endParaRPr lang="en-US" sz="2200" dirty="0"/>
          </a:p>
          <a:p>
            <a:pPr lvl="1"/>
            <a:r>
              <a:rPr lang="en-US" sz="2200" dirty="0" smtClean="0"/>
              <a:t>Rationale: NHLBI </a:t>
            </a:r>
            <a:r>
              <a:rPr lang="en-US" sz="2200" dirty="0"/>
              <a:t>expert panel recommendations suggest use of IV cephalosporin, and an oral macrolide antibiotic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Question 2</a:t>
            </a:r>
          </a:p>
          <a:p>
            <a:pPr lvl="1"/>
            <a:r>
              <a:rPr lang="en-US" sz="2200" dirty="0"/>
              <a:t>Answer</a:t>
            </a:r>
            <a:r>
              <a:rPr lang="en-US" sz="2200" dirty="0" smtClean="0"/>
              <a:t>: a) Drop </a:t>
            </a:r>
            <a:r>
              <a:rPr lang="en-US" sz="2200" dirty="0"/>
              <a:t>in hemoglobin of 1.0 g/</a:t>
            </a:r>
            <a:r>
              <a:rPr lang="en-US" sz="2200" dirty="0" err="1"/>
              <a:t>dL</a:t>
            </a:r>
            <a:r>
              <a:rPr lang="en-US" sz="2200" dirty="0"/>
              <a:t> below baseline</a:t>
            </a:r>
          </a:p>
          <a:p>
            <a:pPr lvl="1"/>
            <a:r>
              <a:rPr lang="en-US" sz="2200" dirty="0" smtClean="0"/>
              <a:t>Rationale: NHLBI </a:t>
            </a:r>
            <a:r>
              <a:rPr lang="en-US" sz="2200" dirty="0"/>
              <a:t>expert panel recommendations suggest simple transfusion for patients with a drop in </a:t>
            </a:r>
            <a:r>
              <a:rPr lang="en-US" sz="2200" dirty="0" err="1"/>
              <a:t>Hgb</a:t>
            </a:r>
            <a:r>
              <a:rPr lang="en-US" sz="2200" dirty="0"/>
              <a:t> of 1.0 gm/dl below baseline. In addition patients with ACS and a drop in oxygen saturations below 90% should receive an exchange transfusion (see other indications in discussion above).  Oxygen saturations above 90% should be maintained in the patient with </a:t>
            </a:r>
            <a:r>
              <a:rPr lang="en-US" sz="2200" dirty="0" smtClean="0"/>
              <a:t>ACS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259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References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600" dirty="0"/>
              <a:t>National Heart, Lungs, And Blood Institute. (2014). Evidenced-based management of sickle cell disease. </a:t>
            </a:r>
            <a:r>
              <a:rPr lang="en-US" sz="1600" i="1" dirty="0"/>
              <a:t>National Institute of Health</a:t>
            </a:r>
            <a:r>
              <a:rPr lang="en-US" sz="1600" dirty="0"/>
              <a:t>. Retrieved from</a:t>
            </a:r>
            <a:r>
              <a:rPr lang="en-US" sz="1600" dirty="0">
                <a:hlinkClick r:id="rId2"/>
              </a:rPr>
              <a:t>http://www.nhlbi.nih.gov/sites/www.nhlbi.nih.gov/files/sickle-cell-disease-report.pdf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0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Objectives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Identify recommended antibiotics for patients with sickle cell disease (SCD) diagnosed with acute chest syndrome (ACS)</a:t>
            </a:r>
          </a:p>
          <a:p>
            <a:r>
              <a:rPr lang="en-US" sz="2400" dirty="0" smtClean="0"/>
              <a:t>Identify indications for simple &amp; exchange transfusion in patients with SCD admitted with ACS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9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Pretest-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are the recommended antibiotics for patients with SCD diagnosed with ACS?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Levofloxacin IV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IV cephalosporin, and an oral macrolide </a:t>
            </a:r>
            <a:r>
              <a:rPr lang="en-US" sz="2400" dirty="0" smtClean="0"/>
              <a:t>antibiotic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 smtClean="0"/>
              <a:t>Vancomycin</a:t>
            </a:r>
            <a:r>
              <a:rPr lang="en-US" sz="2400" dirty="0" smtClean="0"/>
              <a:t> plus piperacillin/tazobactam IV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 smtClean="0"/>
              <a:t>Doxycyline</a:t>
            </a:r>
            <a:r>
              <a:rPr lang="en-US" sz="2400" dirty="0" smtClean="0"/>
              <a:t> IV</a:t>
            </a:r>
          </a:p>
          <a:p>
            <a:pPr lvl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741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Pretest- Question </a:t>
            </a:r>
            <a:r>
              <a:rPr lang="en-US" sz="38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are in the indications for simple transfusion in patients with </a:t>
            </a:r>
            <a:r>
              <a:rPr lang="en-US" sz="2400" dirty="0"/>
              <a:t>S</a:t>
            </a:r>
            <a:r>
              <a:rPr lang="en-US" sz="2400" dirty="0" smtClean="0"/>
              <a:t>CD with ACS?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Drop in hemoglobin of 1.0 g/dL below baseline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Drop in hemoglobin of 2.0 g/dL below baseline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Failure achieve a pulse oximetry reading of greater than 98%.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Failure achieve a pulse oximetry reading of greater than 95%.</a:t>
            </a:r>
          </a:p>
          <a:p>
            <a:pPr marL="971550" lvl="1" indent="-514350">
              <a:buAutoNum type="alphaLcPeriod"/>
            </a:pPr>
            <a:endParaRPr lang="en-US" sz="2400" dirty="0" smtClean="0"/>
          </a:p>
          <a:p>
            <a:pPr marL="971550" lvl="1" indent="-51435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07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History of the Present Illness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31 </a:t>
            </a:r>
            <a:r>
              <a:rPr lang="en-US" sz="2400" dirty="0"/>
              <a:t>year old black male with SS </a:t>
            </a:r>
            <a:r>
              <a:rPr lang="en-US" sz="2400" dirty="0" smtClean="0"/>
              <a:t>SCD presents the ED </a:t>
            </a:r>
            <a:r>
              <a:rPr lang="en-US" sz="2400" dirty="0"/>
              <a:t>with complaint of “pain </a:t>
            </a:r>
            <a:r>
              <a:rPr lang="en-US" sz="2400" dirty="0" smtClean="0"/>
              <a:t>crisis”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patient states this episode is identical to his typical pain crisis, where he experiences pain in his chest, his abdomen, </a:t>
            </a:r>
            <a:r>
              <a:rPr lang="en-US" sz="2400" dirty="0" smtClean="0"/>
              <a:t>&amp; </a:t>
            </a:r>
            <a:r>
              <a:rPr lang="en-US" sz="2400" dirty="0"/>
              <a:t>both of his upper lateral </a:t>
            </a:r>
            <a:r>
              <a:rPr lang="en-US" sz="2400" dirty="0" smtClean="0"/>
              <a:t>thighs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pain began yesterday, </a:t>
            </a:r>
            <a:r>
              <a:rPr lang="en-US" sz="2400" dirty="0" smtClean="0"/>
              <a:t>&amp; </a:t>
            </a:r>
            <a:r>
              <a:rPr lang="en-US" sz="2400" dirty="0"/>
              <a:t>has not responded to his oral pain medication, Dilaudid 4 mg tabs, 1 every 4 hours as needed for </a:t>
            </a:r>
            <a:r>
              <a:rPr lang="en-US" sz="2400" dirty="0" smtClean="0"/>
              <a:t>pain</a:t>
            </a:r>
            <a:r>
              <a:rPr lang="en-US" sz="2400" dirty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8863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Past Medical History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Additional past medical history includes avascular necrosis of both hips, priapism, NSTEMI, cholecystectomy,  &amp; one prior episode of acute chest syndrome </a:t>
            </a:r>
          </a:p>
          <a:p>
            <a:r>
              <a:rPr lang="en-US" sz="2400" dirty="0" smtClean="0"/>
              <a:t>He smokes cigarettes, ¼ pack per day, &amp; drinks beer occasionally</a:t>
            </a:r>
          </a:p>
          <a:p>
            <a:r>
              <a:rPr lang="en-US" sz="2400" dirty="0" smtClean="0"/>
              <a:t>The patient averages 1 visit to the ED every month, &amp; he is admitted to the hospital approximately 50% of the time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125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Physical Exam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Triage </a:t>
            </a:r>
            <a:r>
              <a:rPr lang="en-US" sz="2400" dirty="0"/>
              <a:t>vital signs include temperature of </a:t>
            </a:r>
            <a:r>
              <a:rPr lang="en-US" sz="2400" dirty="0" smtClean="0"/>
              <a:t>99.6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F, </a:t>
            </a:r>
            <a:r>
              <a:rPr lang="en-US" sz="2400" dirty="0"/>
              <a:t>blood pressure of 113/65 mm Hg, pulse </a:t>
            </a:r>
            <a:r>
              <a:rPr lang="en-US" sz="2400" dirty="0" smtClean="0"/>
              <a:t>98 bpm, </a:t>
            </a:r>
            <a:r>
              <a:rPr lang="en-US" sz="2400" dirty="0"/>
              <a:t>respirations </a:t>
            </a:r>
            <a:r>
              <a:rPr lang="en-US" sz="2400" dirty="0" smtClean="0"/>
              <a:t>20/min, </a:t>
            </a:r>
            <a:r>
              <a:rPr lang="en-US" sz="2400" dirty="0"/>
              <a:t>oxygen saturation of 93% on room </a:t>
            </a:r>
            <a:r>
              <a:rPr lang="en-US" sz="2400" dirty="0" smtClean="0"/>
              <a:t>air </a:t>
            </a:r>
          </a:p>
          <a:p>
            <a:r>
              <a:rPr lang="en-US" sz="2400" dirty="0" smtClean="0"/>
              <a:t>General: </a:t>
            </a:r>
            <a:r>
              <a:rPr lang="en-US" sz="2400" dirty="0"/>
              <a:t>he appears acutely in </a:t>
            </a:r>
            <a:r>
              <a:rPr lang="en-US" sz="2400" dirty="0" smtClean="0"/>
              <a:t>pain </a:t>
            </a:r>
          </a:p>
          <a:p>
            <a:r>
              <a:rPr lang="en-US" sz="2400" dirty="0" smtClean="0"/>
              <a:t>HEENT </a:t>
            </a:r>
            <a:r>
              <a:rPr lang="en-US" sz="2400" dirty="0"/>
              <a:t>is within normal limits except for mild icterus of the </a:t>
            </a:r>
            <a:r>
              <a:rPr lang="en-US" sz="2400" dirty="0" smtClean="0"/>
              <a:t>conjunctiva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ungs clear to auscultation &amp; percussion </a:t>
            </a:r>
          </a:p>
          <a:p>
            <a:r>
              <a:rPr lang="en-US" sz="2400" dirty="0" smtClean="0"/>
              <a:t>Heart: heart </a:t>
            </a:r>
            <a:r>
              <a:rPr lang="en-US" sz="2400" dirty="0"/>
              <a:t>rate </a:t>
            </a:r>
            <a:r>
              <a:rPr lang="en-US" sz="2400" dirty="0" smtClean="0"/>
              <a:t>&amp; </a:t>
            </a:r>
            <a:r>
              <a:rPr lang="en-US" sz="2400" dirty="0"/>
              <a:t>rhythm regular, no </a:t>
            </a:r>
            <a:r>
              <a:rPr lang="en-US" sz="2400" dirty="0" smtClean="0"/>
              <a:t>murmurs, no gallop, no rubs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69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Physical Exam-Continued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Abdomen: soft with diffuse tenderness that is similar to what had been described previously in his medical record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Extremities: He is tender over both hips &amp; lateral thigh areas as previously described in the record. His peripheral pulses are intact</a:t>
            </a:r>
          </a:p>
          <a:p>
            <a:r>
              <a:rPr lang="en-US" sz="2400" dirty="0" smtClean="0"/>
              <a:t>Neuro: He is alert &amp; oriented, CN 2-12 intact, sensation 5/5 &amp; motor strength 5/5 through-out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242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Emergency Department Course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patient is placed on oxygen &amp; IV fluids</a:t>
            </a:r>
          </a:p>
          <a:p>
            <a:r>
              <a:rPr lang="en-US" sz="2400" dirty="0" smtClean="0"/>
              <a:t>The patient is given several doses of pain medication to relieve his significant pain. </a:t>
            </a:r>
          </a:p>
          <a:p>
            <a:r>
              <a:rPr lang="en-US" sz="2400" dirty="0" smtClean="0"/>
              <a:t>Laboratory </a:t>
            </a:r>
            <a:r>
              <a:rPr lang="en-US" sz="2400" dirty="0"/>
              <a:t>analysis reveals a white blood cell count of 17,000, with segs </a:t>
            </a:r>
            <a:r>
              <a:rPr lang="en-US" sz="2400" dirty="0" smtClean="0"/>
              <a:t>of 66.7</a:t>
            </a:r>
            <a:r>
              <a:rPr lang="en-US" sz="2400" dirty="0"/>
              <a:t>%, Bands 1.76%, lymphs 25.8%, hemoglobin of </a:t>
            </a:r>
            <a:r>
              <a:rPr lang="en-US" sz="2400" dirty="0" smtClean="0"/>
              <a:t>8.9 (at baseline for this patient). </a:t>
            </a:r>
          </a:p>
          <a:p>
            <a:r>
              <a:rPr lang="en-US" sz="2400" dirty="0" smtClean="0"/>
              <a:t>Chest </a:t>
            </a:r>
            <a:r>
              <a:rPr lang="en-US" sz="2400" dirty="0"/>
              <a:t>X-ray is </a:t>
            </a:r>
            <a:r>
              <a:rPr lang="en-US" sz="2400" dirty="0" smtClean="0"/>
              <a:t>ordered; </a:t>
            </a:r>
            <a:r>
              <a:rPr lang="en-US" sz="2400" dirty="0"/>
              <a:t>shows the following subtle </a:t>
            </a:r>
            <a:r>
              <a:rPr lang="en-US" sz="2400" dirty="0" smtClean="0"/>
              <a:t>finding</a:t>
            </a:r>
            <a:r>
              <a:rPr lang="en-US" sz="2400" dirty="0"/>
              <a:t> </a:t>
            </a:r>
            <a:r>
              <a:rPr lang="en-US" sz="2400" dirty="0" smtClean="0"/>
              <a:t>(see next slide)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186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10190</TotalTime>
  <Words>1083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Office Theme</vt:lpstr>
      <vt:lpstr>3_Custom Design</vt:lpstr>
      <vt:lpstr>4_Custom Design</vt:lpstr>
      <vt:lpstr>Custom Design</vt:lpstr>
      <vt:lpstr>2_Custom Design</vt:lpstr>
      <vt:lpstr>1_Custom Design</vt:lpstr>
      <vt:lpstr>Sickle Cell Disease: Core Concepts for  the Emergency Physician and Nurse  Acute Chest Syndrome  Case Study</vt:lpstr>
      <vt:lpstr>Objectives</vt:lpstr>
      <vt:lpstr>Pretest- Question 1</vt:lpstr>
      <vt:lpstr>Pretest- Question 2</vt:lpstr>
      <vt:lpstr>History of the Present Illness</vt:lpstr>
      <vt:lpstr>Past Medical History</vt:lpstr>
      <vt:lpstr>Physical Exam</vt:lpstr>
      <vt:lpstr>Physical Exam-Continued</vt:lpstr>
      <vt:lpstr>Emergency Department Course</vt:lpstr>
      <vt:lpstr>Chest X-ray</vt:lpstr>
      <vt:lpstr>Hospital Course</vt:lpstr>
      <vt:lpstr>Discussion</vt:lpstr>
      <vt:lpstr>Discussion- Continued</vt:lpstr>
      <vt:lpstr>Discussion- Continued</vt:lpstr>
      <vt:lpstr>Case Scenario</vt:lpstr>
      <vt:lpstr>Posttest- Question 1</vt:lpstr>
      <vt:lpstr>Posttest- Question 2</vt:lpstr>
      <vt:lpstr>Posttest Answers &amp; Rationale 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Kayle</dc:creator>
  <cp:lastModifiedBy>Paula Tanabe, Ph.D.</cp:lastModifiedBy>
  <cp:revision>101</cp:revision>
  <dcterms:created xsi:type="dcterms:W3CDTF">2015-03-05T23:52:00Z</dcterms:created>
  <dcterms:modified xsi:type="dcterms:W3CDTF">2015-06-15T20:00:23Z</dcterms:modified>
</cp:coreProperties>
</file>