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5"/>
  </p:notesMasterIdLst>
  <p:sldIdLst>
    <p:sldId id="256" r:id="rId7"/>
    <p:sldId id="258" r:id="rId8"/>
    <p:sldId id="259" r:id="rId9"/>
    <p:sldId id="27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 Tanabe, Ph.D." initials="PTP" lastIdx="2" clrIdx="0"/>
  <p:cmAuthor id="1" name="Mariam Kayle" initials="M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382" autoAdjust="0"/>
  </p:normalViewPr>
  <p:slideViewPr>
    <p:cSldViewPr>
      <p:cViewPr>
        <p:scale>
          <a:sx n="60" d="100"/>
          <a:sy n="60" d="100"/>
        </p:scale>
        <p:origin x="-144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EF6D-81F8-E545-B189-3895157D6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sites/www.nhlbi.nih.gov/files/sickle-cell-disease-report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YYJnVGX_WQ&amp;feature=youtu.b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9248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Sickle Cell Disease: Core Concepts for </a:t>
            </a:r>
            <a:br>
              <a:rPr lang="en-US" sz="3200" dirty="0" smtClean="0"/>
            </a:br>
            <a:r>
              <a:rPr lang="en-US" sz="3200" dirty="0" smtClean="0"/>
              <a:t>the Emergency Physician and Nurse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Acute Stroke 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57912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i="1" dirty="0" smtClean="0">
                <a:solidFill>
                  <a:schemeClr val="tx1"/>
                </a:solidFill>
              </a:rPr>
              <a:t>Laura Moore</a:t>
            </a:r>
            <a:r>
              <a:rPr lang="en-US" sz="1800" dirty="0" smtClean="0">
                <a:solidFill>
                  <a:schemeClr val="tx1"/>
                </a:solidFill>
              </a:rPr>
              <a:t>, BS, RN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Duke University School of Nursin</a:t>
            </a:r>
            <a:r>
              <a:rPr lang="en-US" sz="1800" b="1" dirty="0" smtClean="0">
                <a:solidFill>
                  <a:schemeClr val="tx1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  Paula Tanabe</a:t>
            </a:r>
            <a:r>
              <a:rPr lang="en-US" sz="1800" dirty="0">
                <a:solidFill>
                  <a:schemeClr val="tx1"/>
                </a:solidFill>
              </a:rPr>
              <a:t>, PhD, RN, FAEN, FAAN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Associate Professor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Duke University, Schools of Nursing and Medicine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Screening for Stroke Prevention</a:t>
            </a:r>
            <a:br>
              <a:rPr lang="en-US" sz="3800" dirty="0" smtClean="0"/>
            </a:br>
            <a:r>
              <a:rPr lang="en-US" sz="3800" dirty="0" smtClean="0"/>
              <a:t> in Children (SS, SB</a:t>
            </a:r>
            <a:r>
              <a:rPr lang="en-US" sz="3800" baseline="30000" dirty="0" smtClean="0"/>
              <a:t>0</a:t>
            </a:r>
            <a:r>
              <a:rPr lang="en-US" sz="3800" dirty="0" smtClean="0"/>
              <a:t>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Trans-Cranial Doppler (TCD) is a non-invasive </a:t>
            </a:r>
            <a:r>
              <a:rPr lang="en-US" sz="2400" dirty="0" err="1" smtClean="0"/>
              <a:t>ultrasonographic</a:t>
            </a:r>
            <a:r>
              <a:rPr lang="en-US" sz="2400" dirty="0" smtClean="0"/>
              <a:t> technique used to measure velocities of the internal carotid or middle cerebral arteries </a:t>
            </a:r>
            <a:r>
              <a:rPr lang="en-US" sz="2400" baseline="30000" dirty="0" smtClean="0"/>
              <a:t>1</a:t>
            </a:r>
          </a:p>
          <a:p>
            <a:r>
              <a:rPr lang="en-US" sz="2400" dirty="0" smtClean="0"/>
              <a:t>TCD velocity is considered abnormal when the velocity is &gt;200 cm/sec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TCD </a:t>
            </a:r>
            <a:r>
              <a:rPr lang="en-US" sz="2400" dirty="0"/>
              <a:t>ultrasonography is a recommended screening tool for CVA in children age 2 through 16 with </a:t>
            </a:r>
            <a:r>
              <a:rPr lang="en-US" sz="2400" dirty="0" smtClean="0"/>
              <a:t>SCD </a:t>
            </a:r>
            <a:r>
              <a:rPr lang="en-US" sz="2400" baseline="30000" dirty="0" smtClean="0"/>
              <a:t>1</a:t>
            </a:r>
          </a:p>
          <a:p>
            <a:r>
              <a:rPr lang="en-US" sz="2400" dirty="0" smtClean="0"/>
              <a:t>Children with abnormal TCD’s should be placed on a chronic transfusion program to prevent stroke, managed by a SCD expert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60" y="1704458"/>
            <a:ext cx="887139" cy="8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74019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Pediatric considerations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Treatment of Acute Stroke in SCD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700" lvl="1" indent="-393700">
              <a:buFont typeface="Arial" panose="020B0604020202020204" pitchFamily="34" charset="0"/>
              <a:buChar char="•"/>
            </a:pPr>
            <a:r>
              <a:rPr lang="en-US" sz="2400" dirty="0" smtClean="0"/>
              <a:t>Complete physical &amp; neurological examination </a:t>
            </a:r>
          </a:p>
          <a:p>
            <a:pPr marL="393700" lvl="1" indent="-393700">
              <a:buFont typeface="Arial" panose="020B0604020202020204" pitchFamily="34" charset="0"/>
              <a:buChar char="•"/>
            </a:pPr>
            <a:r>
              <a:rPr lang="en-US" sz="2400" dirty="0" smtClean="0"/>
              <a:t>Prompt </a:t>
            </a:r>
            <a:r>
              <a:rPr lang="en-US" sz="2400" dirty="0"/>
              <a:t>brain imaging studies: </a:t>
            </a:r>
            <a:endParaRPr lang="en-US" sz="2400" dirty="0" smtClean="0"/>
          </a:p>
          <a:p>
            <a:pPr lvl="1"/>
            <a:r>
              <a:rPr lang="en-US" sz="2200" dirty="0" smtClean="0"/>
              <a:t>Computed </a:t>
            </a:r>
            <a:r>
              <a:rPr lang="en-US" sz="2200" dirty="0"/>
              <a:t>tomography scan (CT)</a:t>
            </a:r>
          </a:p>
          <a:p>
            <a:pPr lvl="1"/>
            <a:r>
              <a:rPr lang="en-US" sz="2200" dirty="0" smtClean="0"/>
              <a:t>Magnetic </a:t>
            </a:r>
            <a:r>
              <a:rPr lang="en-US" sz="2200" dirty="0"/>
              <a:t>resonance imaging/magnetic resonance angiography (MRI/MRA)</a:t>
            </a:r>
          </a:p>
          <a:p>
            <a:pPr marL="393700" lvl="1" indent="-393700">
              <a:buFont typeface="Arial" panose="020B0604020202020204" pitchFamily="34" charset="0"/>
              <a:buChar char="•"/>
            </a:pPr>
            <a:r>
              <a:rPr lang="en-US" sz="2400" dirty="0" smtClean="0"/>
              <a:t>In consultation with SCD expert &amp; neurologist, &amp; if high suspicion for stroke:</a:t>
            </a:r>
          </a:p>
          <a:p>
            <a:pPr lvl="1"/>
            <a:r>
              <a:rPr lang="en-US" sz="2200" dirty="0"/>
              <a:t>Make arrangements for </a:t>
            </a:r>
            <a:r>
              <a:rPr lang="en-US" sz="2200" dirty="0" smtClean="0"/>
              <a:t>simple or exchange transfusion, goal %S = 30%</a:t>
            </a:r>
            <a:endParaRPr lang="en-US" sz="2200" dirty="0"/>
          </a:p>
          <a:p>
            <a:pPr lvl="1"/>
            <a:r>
              <a:rPr lang="en-US" sz="2200" dirty="0"/>
              <a:t>Chronic transfusion should be initiated to prevent new strokes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89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Treatment for Acute Stroke in </a:t>
            </a:r>
            <a:br>
              <a:rPr lang="en-US" sz="3800" dirty="0" smtClean="0"/>
            </a:br>
            <a:r>
              <a:rPr lang="en-US" sz="3800" dirty="0" smtClean="0"/>
              <a:t>patient with SCD with </a:t>
            </a:r>
            <a:r>
              <a:rPr lang="en-US" sz="3800" dirty="0" err="1" smtClean="0"/>
              <a:t>Moyamoya</a:t>
            </a:r>
            <a:r>
              <a:rPr lang="en-US" sz="3800" dirty="0" smtClean="0"/>
              <a:t> </a:t>
            </a:r>
            <a:r>
              <a:rPr lang="en-US" sz="3800" baseline="30000" dirty="0" smtClean="0"/>
              <a:t>3</a:t>
            </a:r>
            <a:r>
              <a:rPr lang="en-US" sz="3800" dirty="0" smtClean="0"/>
              <a:t>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8046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Progressive </a:t>
            </a:r>
            <a:r>
              <a:rPr lang="en-US" sz="2400" dirty="0"/>
              <a:t>stenosis of the terminal internal carotid arteries </a:t>
            </a:r>
            <a:r>
              <a:rPr lang="en-US" sz="2400" dirty="0" smtClean="0"/>
              <a:t>&amp; </a:t>
            </a:r>
            <a:r>
              <a:rPr lang="en-US" sz="2400" dirty="0"/>
              <a:t>their main </a:t>
            </a:r>
            <a:r>
              <a:rPr lang="en-US" sz="2400" dirty="0" smtClean="0"/>
              <a:t>branches</a:t>
            </a:r>
            <a:r>
              <a:rPr lang="en-US" sz="2400" dirty="0"/>
              <a:t> </a:t>
            </a:r>
            <a:r>
              <a:rPr lang="en-US" sz="2400" dirty="0" smtClean="0"/>
              <a:t>causes a compensatory </a:t>
            </a:r>
            <a:r>
              <a:rPr lang="en-US" sz="2400" dirty="0"/>
              <a:t>collateral network </a:t>
            </a:r>
            <a:r>
              <a:rPr lang="en-US" sz="2400" dirty="0" smtClean="0"/>
              <a:t>to develop </a:t>
            </a:r>
            <a:r>
              <a:rPr lang="en-US" sz="2400" dirty="0"/>
              <a:t>at the base of the </a:t>
            </a:r>
            <a:r>
              <a:rPr lang="en-US" sz="2400" dirty="0" smtClean="0"/>
              <a:t>brain known as </a:t>
            </a:r>
            <a:r>
              <a:rPr lang="en-US" sz="2400" dirty="0" err="1" smtClean="0"/>
              <a:t>moyamoya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Moyamoya</a:t>
            </a:r>
            <a:r>
              <a:rPr lang="en-US" sz="2400" dirty="0" smtClean="0"/>
              <a:t> is seen as a “puff of smoke” on </a:t>
            </a:r>
            <a:r>
              <a:rPr lang="en-US" sz="2400" dirty="0"/>
              <a:t>catheter </a:t>
            </a:r>
            <a:r>
              <a:rPr lang="en-US" sz="2400" dirty="0" smtClean="0"/>
              <a:t>angiography </a:t>
            </a:r>
          </a:p>
          <a:p>
            <a:r>
              <a:rPr lang="en-US" sz="2400" dirty="0" smtClean="0"/>
              <a:t>Cerebral </a:t>
            </a:r>
            <a:r>
              <a:rPr lang="en-US" sz="2400" dirty="0"/>
              <a:t>revascularization may decrease the risk of </a:t>
            </a:r>
            <a:r>
              <a:rPr lang="en-US" sz="2400" dirty="0" smtClean="0"/>
              <a:t>recurrent </a:t>
            </a:r>
            <a:r>
              <a:rPr lang="en-US" sz="2400" dirty="0"/>
              <a:t>stroke in patients with SCD with </a:t>
            </a:r>
            <a:r>
              <a:rPr lang="en-US" sz="2400" dirty="0" err="1"/>
              <a:t>moyamoya</a:t>
            </a:r>
            <a:r>
              <a:rPr lang="en-US" sz="2400" dirty="0"/>
              <a:t> disease. </a:t>
            </a:r>
            <a:endParaRPr lang="en-US" sz="2400" dirty="0" smtClean="0"/>
          </a:p>
          <a:p>
            <a:r>
              <a:rPr lang="en-US" sz="2400" dirty="0" smtClean="0"/>
              <a:t>Patients with SCD should be referred if </a:t>
            </a:r>
            <a:r>
              <a:rPr lang="en-US" sz="2400" dirty="0" err="1" smtClean="0"/>
              <a:t>moyamoya</a:t>
            </a:r>
            <a:r>
              <a:rPr lang="en-US" sz="2400" dirty="0" smtClean="0"/>
              <a:t> is seen on angiography. </a:t>
            </a:r>
          </a:p>
        </p:txBody>
      </p:sp>
    </p:spTree>
    <p:extLst>
      <p:ext uri="{BB962C8B-B14F-4D97-AF65-F5344CB8AC3E}">
        <p14:creationId xmlns:p14="http://schemas.microsoft.com/office/powerpoint/2010/main" val="266721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NHLBI Recommendations for </a:t>
            </a:r>
            <a:br>
              <a:rPr lang="en-US" sz="3800" dirty="0" smtClean="0"/>
            </a:br>
            <a:r>
              <a:rPr lang="en-US" sz="3800" dirty="0" smtClean="0"/>
              <a:t>Acute </a:t>
            </a:r>
            <a:r>
              <a:rPr lang="en-US" sz="3800" dirty="0"/>
              <a:t>Stroke in </a:t>
            </a:r>
            <a:r>
              <a:rPr lang="en-US" sz="3800" dirty="0" smtClean="0"/>
              <a:t>SCD</a:t>
            </a:r>
            <a:r>
              <a:rPr lang="en-US" sz="3800" baseline="30000" dirty="0" smtClean="0"/>
              <a:t>1</a:t>
            </a:r>
            <a:endParaRPr lang="en-US" sz="3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people with SCD who present with severe headache, altered level of consciousness, seizures, speech problems, </a:t>
            </a:r>
            <a:r>
              <a:rPr lang="en-US" sz="2400" dirty="0" smtClean="0"/>
              <a:t>&amp;/</a:t>
            </a:r>
            <a:r>
              <a:rPr lang="en-US" sz="2400" dirty="0"/>
              <a:t>or paralysis, evaluate for acute stroke by seeking neurologic consultation and performing an urgent head computerized tomography (CT) scan followed by magnetic resonance imaging (MRI) and magnetic resonance angiography (</a:t>
            </a:r>
            <a:r>
              <a:rPr lang="en-US" sz="2400" dirty="0" smtClean="0"/>
              <a:t>MRA) if available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consultation with a sickle cell expert, perform exchange transfusion in people with SCD who develop acute stroke confirmed by </a:t>
            </a:r>
            <a:r>
              <a:rPr lang="en-US" sz="2400" dirty="0" smtClean="0"/>
              <a:t>neuroimaging</a:t>
            </a: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20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Pediatric Differences</a:t>
            </a:r>
            <a:endParaRPr lang="en-US" sz="3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757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Children ages 2-16 years should be screened with </a:t>
            </a:r>
            <a:r>
              <a:rPr lang="en-US" sz="2400" dirty="0" err="1" smtClean="0"/>
              <a:t>transcanial</a:t>
            </a:r>
            <a:r>
              <a:rPr lang="en-US" sz="2400" dirty="0" smtClean="0"/>
              <a:t> </a:t>
            </a:r>
            <a:r>
              <a:rPr lang="en-US" sz="2400" dirty="0" err="1" smtClean="0"/>
              <a:t>doppler</a:t>
            </a:r>
            <a:r>
              <a:rPr lang="en-US" sz="2400" dirty="0" smtClean="0"/>
              <a:t> to identify high risk of stroke</a:t>
            </a:r>
          </a:p>
          <a:p>
            <a:r>
              <a:rPr lang="en-US" sz="2400" dirty="0" smtClean="0"/>
              <a:t>Children with a TCD &gt;200 cm/sec should be referred for chronic transfusion therapy</a:t>
            </a:r>
          </a:p>
          <a:p>
            <a:r>
              <a:rPr lang="en-US" sz="2400" dirty="0" smtClean="0"/>
              <a:t>Children with declining function in school should be referred for neurocognitive evaluation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9" y="1289863"/>
            <a:ext cx="887139" cy="8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8569" y="132560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Pediatric considerations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Posttest-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the frequency of overt stroke in children with sickle cell anemia (SS and SB0), in the absence of primary stroke prevention?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20%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15%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10%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5%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70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Posttest-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/>
              </a:rPr>
              <a:t>A 22 year old male presents with </a:t>
            </a:r>
            <a:r>
              <a:rPr lang="en-US" sz="2400" dirty="0" smtClean="0">
                <a:cs typeface="Calibri"/>
              </a:rPr>
              <a:t>an acute stroke confirmed by neuroimaging. Which </a:t>
            </a:r>
            <a:r>
              <a:rPr lang="en-US" sz="2400" dirty="0">
                <a:cs typeface="Calibri"/>
              </a:rPr>
              <a:t>one of these is the prominent treatment strategy: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err="1"/>
              <a:t>Thrombolytics</a:t>
            </a:r>
            <a:endParaRPr lang="en-US" sz="22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Observation and heparin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Exchange transfusion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52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 Answers &amp; Rationale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Question 1</a:t>
            </a:r>
          </a:p>
          <a:p>
            <a:pPr lvl="1"/>
            <a:r>
              <a:rPr lang="en-US" sz="2200" dirty="0" smtClean="0"/>
              <a:t>Answer :  c) </a:t>
            </a:r>
            <a:r>
              <a:rPr lang="en-US" sz="2200" dirty="0" smtClean="0">
                <a:solidFill>
                  <a:prstClr val="black"/>
                </a:solidFill>
              </a:rPr>
              <a:t>10%</a:t>
            </a:r>
            <a:endParaRPr lang="en-US" sz="2200" dirty="0"/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Rationale: In </a:t>
            </a:r>
            <a:r>
              <a:rPr lang="en-US" sz="2400" dirty="0">
                <a:solidFill>
                  <a:prstClr val="black"/>
                </a:solidFill>
              </a:rPr>
              <a:t>the absence of stroke prevention, approximately 10% of children with SS genotype will have an overt stroke</a:t>
            </a:r>
            <a:r>
              <a:rPr lang="en-US" sz="2400" dirty="0">
                <a:solidFill>
                  <a:srgbClr val="000000"/>
                </a:solidFill>
              </a:rPr>
              <a:t>. The overall incidence &amp; risk for the first stroke increases with age to 24% by age 45 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. Please see slide </a:t>
            </a:r>
            <a:r>
              <a:rPr lang="en-US" sz="2400" dirty="0" smtClean="0">
                <a:solidFill>
                  <a:srgbClr val="000000"/>
                </a:solidFill>
                <a:hlinkClick r:id="rId2" action="ppaction://hlinksldjump"/>
              </a:rPr>
              <a:t>5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200" dirty="0" smtClean="0"/>
          </a:p>
          <a:p>
            <a:r>
              <a:rPr lang="en-US" sz="2400" b="1" i="1" dirty="0" smtClean="0"/>
              <a:t>Question 2</a:t>
            </a:r>
          </a:p>
          <a:p>
            <a:pPr lvl="1"/>
            <a:r>
              <a:rPr lang="en-US" sz="2200" dirty="0"/>
              <a:t>Answer</a:t>
            </a:r>
            <a:r>
              <a:rPr lang="en-US" sz="2200" dirty="0" smtClean="0"/>
              <a:t>: c) </a:t>
            </a:r>
            <a:r>
              <a:rPr lang="en-US" sz="2200" smtClean="0"/>
              <a:t>Exchange transfusion</a:t>
            </a:r>
            <a:endParaRPr lang="en-US" sz="2200" dirty="0"/>
          </a:p>
          <a:p>
            <a:pPr lvl="1"/>
            <a:r>
              <a:rPr lang="en-US" sz="2200" smtClean="0"/>
              <a:t>Rationale</a:t>
            </a:r>
            <a:r>
              <a:rPr lang="en-US" sz="2200" dirty="0" smtClean="0"/>
              <a:t>: </a:t>
            </a:r>
            <a:r>
              <a:rPr lang="en-US" sz="2400" dirty="0" smtClean="0"/>
              <a:t>the NHLBI recommendation recommend exchange transfusion for acute stroke confirmed by neuroimaging</a:t>
            </a:r>
            <a:r>
              <a:rPr lang="en-US" sz="2200" dirty="0" smtClean="0"/>
              <a:t>. Please </a:t>
            </a:r>
            <a:r>
              <a:rPr lang="en-US" sz="2200" dirty="0"/>
              <a:t>see </a:t>
            </a:r>
            <a:r>
              <a:rPr lang="en-US" sz="2200" dirty="0" smtClean="0"/>
              <a:t>slide </a:t>
            </a:r>
            <a:r>
              <a:rPr lang="en-US" sz="2200" dirty="0" smtClean="0">
                <a:hlinkClick r:id="rId3" action="ppaction://hlinksldjump"/>
              </a:rPr>
              <a:t>14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21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References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National </a:t>
            </a:r>
            <a:r>
              <a:rPr lang="en-US" sz="1400" dirty="0"/>
              <a:t>Heart, Lungs, And Blood Institute. (2014). Evidenced-based management of sickle </a:t>
            </a:r>
            <a:r>
              <a:rPr lang="en-US" sz="1400" dirty="0" smtClean="0"/>
              <a:t>cell disease</a:t>
            </a:r>
            <a:r>
              <a:rPr lang="en-US" sz="1400" dirty="0"/>
              <a:t>. </a:t>
            </a:r>
            <a:r>
              <a:rPr lang="en-US" sz="1400" i="1" dirty="0"/>
              <a:t>National Institute of Health</a:t>
            </a:r>
            <a:r>
              <a:rPr lang="en-US" sz="1400" dirty="0"/>
              <a:t>. Retrieved </a:t>
            </a:r>
            <a:r>
              <a:rPr lang="en-US" sz="1400" dirty="0" err="1" smtClean="0"/>
              <a:t>from</a:t>
            </a:r>
            <a:r>
              <a:rPr lang="en-US" sz="1400" dirty="0" err="1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://www.nhlbi.nih.gov/sites/www.nhlbi.nih.gov/files/sickle-cell-disease-</a:t>
            </a:r>
            <a:r>
              <a:rPr lang="en-US" sz="1400" dirty="0" smtClean="0">
                <a:hlinkClick r:id="rId2"/>
              </a:rPr>
              <a:t>report.pdf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Pack-</a:t>
            </a:r>
            <a:r>
              <a:rPr lang="en-US" sz="1400" dirty="0" err="1"/>
              <a:t>Mabien</a:t>
            </a:r>
            <a:r>
              <a:rPr lang="en-US" sz="1400" dirty="0"/>
              <a:t>, A. (2014). A primary care provider’s guide to preventive and acute care management of adults and children with sickle cell disease. </a:t>
            </a:r>
            <a:r>
              <a:rPr lang="en-US" sz="1400" i="1" dirty="0"/>
              <a:t>American Academy of Nurse Practitioners</a:t>
            </a:r>
            <a:r>
              <a:rPr lang="en-US" sz="1400" dirty="0"/>
              <a:t>. doi:10.1111/j.1745-7599.2009.00401.</a:t>
            </a:r>
            <a:r>
              <a:rPr lang="en-US" sz="1400" dirty="0" smtClean="0"/>
              <a:t>x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Talahma</a:t>
            </a:r>
            <a:r>
              <a:rPr lang="en-US" sz="1400" dirty="0"/>
              <a:t>, M., </a:t>
            </a:r>
            <a:r>
              <a:rPr lang="en-US" sz="1400" dirty="0" err="1"/>
              <a:t>Strbian</a:t>
            </a:r>
            <a:r>
              <a:rPr lang="en-US" sz="1400" dirty="0"/>
              <a:t>, D., &amp; </a:t>
            </a:r>
            <a:r>
              <a:rPr lang="en-US" sz="1400" dirty="0" err="1"/>
              <a:t>Sundararajan</a:t>
            </a:r>
            <a:r>
              <a:rPr lang="en-US" sz="1400" dirty="0"/>
              <a:t>, S. (2014). Sickle cell disease and stroke. </a:t>
            </a:r>
            <a:r>
              <a:rPr lang="en-US" sz="1400" i="1" dirty="0"/>
              <a:t>Stroke</a:t>
            </a:r>
            <a:r>
              <a:rPr lang="en-US" sz="1400" dirty="0"/>
              <a:t>. doi:10.1161/STROKEAHA.</a:t>
            </a:r>
            <a:r>
              <a:rPr lang="en-US" sz="1400" dirty="0" smtClean="0"/>
              <a:t>114.005144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80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dirty="0" smtClean="0"/>
              <a:t>Objectives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Identify epidemiologic and clinical risk factors for developing acute stroke in Sickle Cell Disease (SCD)</a:t>
            </a:r>
          </a:p>
          <a:p>
            <a:r>
              <a:rPr lang="en-US" sz="2400" dirty="0" smtClean="0"/>
              <a:t>Review guidelines for treatment of acute stroke</a:t>
            </a:r>
          </a:p>
          <a:p>
            <a:r>
              <a:rPr lang="en-US" sz="2400" dirty="0" smtClean="0"/>
              <a:t>Review treatment of acute stroke</a:t>
            </a:r>
            <a:endParaRPr lang="en-US" sz="2400" dirty="0"/>
          </a:p>
          <a:p>
            <a:r>
              <a:rPr lang="en-US" sz="2400" dirty="0" smtClean="0"/>
              <a:t>Identify differences between children &amp; adults with stroke &amp; SCD</a:t>
            </a:r>
          </a:p>
        </p:txBody>
      </p:sp>
    </p:spTree>
    <p:extLst>
      <p:ext uri="{BB962C8B-B14F-4D97-AF65-F5344CB8AC3E}">
        <p14:creationId xmlns:p14="http://schemas.microsoft.com/office/powerpoint/2010/main" val="42298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Pretest-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is the frequency </a:t>
            </a:r>
            <a:r>
              <a:rPr lang="en-US" sz="2400" dirty="0"/>
              <a:t>of overt stroke in children with </a:t>
            </a:r>
            <a:r>
              <a:rPr lang="en-US" sz="2400" dirty="0" smtClean="0"/>
              <a:t>sickle cell anemia (SS </a:t>
            </a:r>
            <a:r>
              <a:rPr lang="en-US" sz="2400" dirty="0"/>
              <a:t>and </a:t>
            </a:r>
            <a:r>
              <a:rPr lang="en-US" sz="2400" dirty="0" smtClean="0"/>
              <a:t>SB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), </a:t>
            </a:r>
            <a:r>
              <a:rPr lang="en-US" sz="2400" dirty="0"/>
              <a:t>in the absence of primary stroke </a:t>
            </a:r>
            <a:r>
              <a:rPr lang="en-US" sz="2400" dirty="0" smtClean="0"/>
              <a:t>prevention?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20%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15%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10%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0741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Pretest- </a:t>
            </a:r>
            <a:r>
              <a:rPr lang="en-US" sz="3800" dirty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/>
              </a:rPr>
              <a:t>A 22 year old male presents with </a:t>
            </a:r>
            <a:r>
              <a:rPr lang="en-US" sz="2400" dirty="0" smtClean="0">
                <a:cs typeface="Calibri"/>
              </a:rPr>
              <a:t>an acute stroke confirmed by neuroimaging. Which </a:t>
            </a:r>
            <a:r>
              <a:rPr lang="en-US" sz="2400" dirty="0">
                <a:cs typeface="Calibri"/>
              </a:rPr>
              <a:t>one of these is the prominent treatment strategy: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err="1"/>
              <a:t>Thrombolytics</a:t>
            </a:r>
            <a:endParaRPr lang="en-US" sz="22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Observation and heparin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Exchange transfusion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732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Epidemiology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47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Stroke is one of the most common &amp; devastating complications of SCD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Strokes occur </a:t>
            </a:r>
            <a:r>
              <a:rPr lang="en-US" sz="2400" dirty="0"/>
              <a:t>most commonly in patients with </a:t>
            </a:r>
            <a:r>
              <a:rPr lang="en-US" sz="2400" dirty="0" err="1" smtClean="0"/>
              <a:t>HbSS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In the absence of stroke prevention, approximately 10% of children with SS genotype will have an overt </a:t>
            </a:r>
            <a:r>
              <a:rPr lang="en-US" sz="2400" dirty="0"/>
              <a:t>stroke</a:t>
            </a:r>
            <a:r>
              <a:rPr lang="en-US" sz="2400" dirty="0">
                <a:solidFill>
                  <a:srgbClr val="000000"/>
                </a:solidFill>
              </a:rPr>
              <a:t>. The overall incidence </a:t>
            </a:r>
            <a:r>
              <a:rPr lang="en-US" sz="2400" dirty="0" smtClean="0">
                <a:solidFill>
                  <a:srgbClr val="000000"/>
                </a:solidFill>
              </a:rPr>
              <a:t>&amp; </a:t>
            </a:r>
            <a:r>
              <a:rPr lang="en-US" sz="2400" dirty="0">
                <a:solidFill>
                  <a:srgbClr val="000000"/>
                </a:solidFill>
              </a:rPr>
              <a:t>risk for the first stroke increases with age to 24% by age </a:t>
            </a:r>
            <a:r>
              <a:rPr lang="en-US" sz="2400" dirty="0" smtClean="0">
                <a:solidFill>
                  <a:srgbClr val="000000"/>
                </a:solidFill>
              </a:rPr>
              <a:t>45 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/>
              <a:t>In the absence of stroke prevention, </a:t>
            </a:r>
            <a:r>
              <a:rPr lang="en-US" sz="2400" dirty="0" smtClean="0"/>
              <a:t>an additional 20-35% of children with SS genotype </a:t>
            </a:r>
            <a:r>
              <a:rPr lang="en-US" sz="2400" dirty="0"/>
              <a:t>will have </a:t>
            </a:r>
            <a:r>
              <a:rPr lang="en-US" sz="2400" dirty="0" smtClean="0"/>
              <a:t>a silent cerebral infarct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8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Causes of Stroke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Transient ischemic attack (TIA) often precedes stroke </a:t>
            </a:r>
            <a:r>
              <a:rPr lang="en-US" sz="2400" baseline="30000" dirty="0" smtClean="0"/>
              <a:t>1</a:t>
            </a:r>
          </a:p>
          <a:p>
            <a:r>
              <a:rPr lang="en-US" sz="2400" dirty="0" smtClean="0"/>
              <a:t>Overt stroke is generally secondary to stenosis or occlusion of the internal carotid or middle cerebral artery </a:t>
            </a:r>
            <a:r>
              <a:rPr lang="en-US" sz="2400" baseline="30000" dirty="0" smtClean="0"/>
              <a:t>1</a:t>
            </a:r>
          </a:p>
          <a:p>
            <a:r>
              <a:rPr lang="en-US" sz="2400" dirty="0" smtClean="0"/>
              <a:t>Strokes may be precipitated by Acute Chest Syndrome, parvovirus infection, or other acute anemic events </a:t>
            </a:r>
            <a:r>
              <a:rPr lang="en-US" sz="2400" baseline="30000" dirty="0" smtClean="0"/>
              <a:t>1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47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Risk Factors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istory </a:t>
            </a:r>
            <a:r>
              <a:rPr lang="en-US" sz="2400" dirty="0"/>
              <a:t>of transient ischemic attack, elevated systolic blood pressure, elevated steady state leukocyte count, severe anemia, </a:t>
            </a:r>
            <a:r>
              <a:rPr lang="en-US" sz="2400" dirty="0" smtClean="0"/>
              <a:t>&amp; </a:t>
            </a:r>
            <a:r>
              <a:rPr lang="en-US" sz="2400" dirty="0"/>
              <a:t>prior history of acute chest </a:t>
            </a:r>
            <a:r>
              <a:rPr lang="en-US" sz="2400" dirty="0" smtClean="0"/>
              <a:t>syndrome </a:t>
            </a:r>
            <a:r>
              <a:rPr lang="en-US" sz="2400" baseline="30000" dirty="0" smtClean="0"/>
              <a:t>2</a:t>
            </a:r>
            <a:endParaRPr lang="en-US" sz="2400" baseline="30000" dirty="0"/>
          </a:p>
          <a:p>
            <a:r>
              <a:rPr lang="en-US" sz="2400" dirty="0" smtClean="0"/>
              <a:t>Ischemic stroke </a:t>
            </a:r>
            <a:r>
              <a:rPr lang="en-US" sz="2400" dirty="0"/>
              <a:t>occurrence is more frequent in the pediatric patient </a:t>
            </a:r>
            <a:r>
              <a:rPr lang="en-US" sz="2400" dirty="0" smtClean="0"/>
              <a:t>population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Hemorrhagic </a:t>
            </a:r>
            <a:r>
              <a:rPr lang="en-US" sz="2400" dirty="0"/>
              <a:t>stroke </a:t>
            </a:r>
            <a:r>
              <a:rPr lang="en-US" sz="2400" dirty="0" smtClean="0"/>
              <a:t>occurrence </a:t>
            </a:r>
            <a:r>
              <a:rPr lang="en-US" sz="2400" dirty="0"/>
              <a:t>is more frequent in the adult patient </a:t>
            </a:r>
            <a:r>
              <a:rPr lang="en-US" sz="2400" dirty="0" smtClean="0"/>
              <a:t>population </a:t>
            </a:r>
            <a:r>
              <a:rPr lang="en-US" sz="2400" baseline="30000" dirty="0" smtClean="0"/>
              <a:t>2</a:t>
            </a:r>
          </a:p>
          <a:p>
            <a:pPr marL="0" indent="0">
              <a:buNone/>
            </a:pPr>
            <a:endParaRPr lang="en-US" sz="2400" baseline="30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7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Assessment of SCD Stroke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Symptoms- Silent cerebral infarct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ubtle </a:t>
            </a:r>
            <a:r>
              <a:rPr lang="en-US" sz="2200" dirty="0"/>
              <a:t>behavioral </a:t>
            </a:r>
            <a:r>
              <a:rPr lang="en-US" sz="2200" dirty="0" smtClean="0"/>
              <a:t>changes</a:t>
            </a:r>
            <a:endParaRPr lang="en-US" sz="2200" dirty="0"/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cademic difficulties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Symptoms- </a:t>
            </a:r>
            <a:r>
              <a:rPr lang="en-US" sz="2400" b="1" dirty="0" smtClean="0"/>
              <a:t>Acute Stroke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</a:p>
          <a:p>
            <a:pPr lvl="1"/>
            <a:r>
              <a:rPr lang="en-US" sz="2200" dirty="0" smtClean="0"/>
              <a:t>Prolonged headaches</a:t>
            </a:r>
            <a:endParaRPr lang="en-US" sz="2200" dirty="0"/>
          </a:p>
          <a:p>
            <a:pPr lvl="1"/>
            <a:r>
              <a:rPr lang="en-US" sz="2200" dirty="0" smtClean="0"/>
              <a:t>Aphasia</a:t>
            </a:r>
            <a:endParaRPr lang="en-US" sz="2200" dirty="0"/>
          </a:p>
          <a:p>
            <a:pPr lvl="1"/>
            <a:r>
              <a:rPr lang="en-US" sz="2200" dirty="0" smtClean="0"/>
              <a:t>Hemiparesis</a:t>
            </a:r>
          </a:p>
          <a:p>
            <a:pPr lvl="1"/>
            <a:r>
              <a:rPr lang="en-US" sz="2200" dirty="0" smtClean="0"/>
              <a:t>Seizures</a:t>
            </a:r>
          </a:p>
          <a:p>
            <a:pPr lvl="1"/>
            <a:r>
              <a:rPr lang="en-US" sz="2200" dirty="0"/>
              <a:t>G</a:t>
            </a:r>
            <a:r>
              <a:rPr lang="en-US" sz="2200" dirty="0" smtClean="0"/>
              <a:t>ait disturbances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9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Clinical Scenario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hlinkClick r:id="rId2"/>
              </a:rPr>
              <a:t>https://www.youtube.com/watch?v=5YYJnVGX_WQ&amp;feature=youtu.be</a:t>
            </a:r>
            <a:endParaRPr lang="en-US" dirty="0"/>
          </a:p>
          <a:p>
            <a:r>
              <a:rPr lang="en-US" dirty="0" smtClean="0"/>
              <a:t>Copy </a:t>
            </a:r>
            <a:r>
              <a:rPr lang="en-US" dirty="0" smtClean="0"/>
              <a:t>and paste this link into your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5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10186</TotalTime>
  <Words>916</Words>
  <Application>Microsoft Office PowerPoint</Application>
  <PresentationFormat>On-screen Show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Acute Stroke </vt:lpstr>
      <vt:lpstr>Objectives</vt:lpstr>
      <vt:lpstr>Pretest- Question 1</vt:lpstr>
      <vt:lpstr>Pretest- Question 2</vt:lpstr>
      <vt:lpstr>Epidemiology</vt:lpstr>
      <vt:lpstr>Causes of Stroke</vt:lpstr>
      <vt:lpstr>Risk Factors</vt:lpstr>
      <vt:lpstr>Assessment of SCD Stroke</vt:lpstr>
      <vt:lpstr>Clinical Scenario</vt:lpstr>
      <vt:lpstr>Screening for Stroke Prevention  in Children (SS, SB0)</vt:lpstr>
      <vt:lpstr>Treatment of Acute Stroke in SCD</vt:lpstr>
      <vt:lpstr>Treatment for Acute Stroke in  patient with SCD with Moyamoya 3 </vt:lpstr>
      <vt:lpstr>NHLBI Recommendations for  Acute Stroke in SCD1</vt:lpstr>
      <vt:lpstr>Pediatric Differences</vt:lpstr>
      <vt:lpstr>Posttest- Question 1</vt:lpstr>
      <vt:lpstr>Posttest- Question 2</vt:lpstr>
      <vt:lpstr>Posttest Answers &amp; Rationale 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97</cp:revision>
  <dcterms:created xsi:type="dcterms:W3CDTF">2015-03-05T23:52:00Z</dcterms:created>
  <dcterms:modified xsi:type="dcterms:W3CDTF">2015-06-17T15:29:39Z</dcterms:modified>
</cp:coreProperties>
</file>