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1" r:id="rId2"/>
    <p:sldMasterId id="2147483725" r:id="rId3"/>
    <p:sldMasterId id="2147483699" r:id="rId4"/>
    <p:sldMasterId id="2147483686" r:id="rId5"/>
    <p:sldMasterId id="2147483672" r:id="rId6"/>
  </p:sldMasterIdLst>
  <p:notesMasterIdLst>
    <p:notesMasterId r:id="rId25"/>
  </p:notesMasterIdLst>
  <p:sldIdLst>
    <p:sldId id="256" r:id="rId7"/>
    <p:sldId id="258" r:id="rId8"/>
    <p:sldId id="259" r:id="rId9"/>
    <p:sldId id="260" r:id="rId10"/>
    <p:sldId id="261" r:id="rId11"/>
    <p:sldId id="269" r:id="rId12"/>
    <p:sldId id="262" r:id="rId13"/>
    <p:sldId id="263" r:id="rId14"/>
    <p:sldId id="264" r:id="rId15"/>
    <p:sldId id="265" r:id="rId16"/>
    <p:sldId id="266" r:id="rId17"/>
    <p:sldId id="267" r:id="rId18"/>
    <p:sldId id="268" r:id="rId19"/>
    <p:sldId id="277" r:id="rId20"/>
    <p:sldId id="274" r:id="rId21"/>
    <p:sldId id="275" r:id="rId22"/>
    <p:sldId id="276"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Tanabe, Ph.D." initials="PTP" lastIdx="2" clrIdx="0"/>
  <p:cmAuthor id="1" name="Mariam Kayle" initials="M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5382" autoAdjust="0"/>
  </p:normalViewPr>
  <p:slideViewPr>
    <p:cSldViewPr>
      <p:cViewPr>
        <p:scale>
          <a:sx n="60" d="100"/>
          <a:sy n="60" d="100"/>
        </p:scale>
        <p:origin x="-2088" y="-60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D66EA-E5B2-4CDF-8F75-ADFE365CE51A}" type="datetimeFigureOut">
              <a:rPr lang="en-US" smtClean="0"/>
              <a:t>6/15/2015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1020B-9D8F-4DFF-BC0C-0E5A7AC5E5F5}" type="slidenum">
              <a:rPr lang="en-US" smtClean="0"/>
              <a:t>‹#›</a:t>
            </a:fld>
            <a:endParaRPr lang="en-US"/>
          </a:p>
        </p:txBody>
      </p:sp>
    </p:spTree>
    <p:extLst>
      <p:ext uri="{BB962C8B-B14F-4D97-AF65-F5344CB8AC3E}">
        <p14:creationId xmlns:p14="http://schemas.microsoft.com/office/powerpoint/2010/main" val="212084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considered a rare disease SCD still affects approximately 100,000 individuals in the United States.</a:t>
            </a:r>
          </a:p>
          <a:p>
            <a:r>
              <a:rPr lang="en-US" baseline="0" dirty="0" smtClean="0"/>
              <a:t>It is a genetic disease, babies are born with it.</a:t>
            </a:r>
          </a:p>
          <a:p>
            <a:r>
              <a:rPr lang="en-US" baseline="0" dirty="0" smtClean="0"/>
              <a:t>SCD is most prevalent in the United States among African Americans, but not exclusively.</a:t>
            </a:r>
          </a:p>
          <a:p>
            <a:r>
              <a:rPr lang="en-US" baseline="0" dirty="0" smtClean="0"/>
              <a:t>Sickle cell trait is very common among African Americans. </a:t>
            </a:r>
          </a:p>
          <a:p>
            <a:r>
              <a:rPr lang="en-US" baseline="0" dirty="0" smtClean="0"/>
              <a:t>Two parents with trait have a 25% change of having a child with sickle cell disease.</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5</a:t>
            </a:fld>
            <a:endParaRPr lang="en-US"/>
          </a:p>
        </p:txBody>
      </p:sp>
    </p:spTree>
    <p:extLst>
      <p:ext uri="{BB962C8B-B14F-4D97-AF65-F5344CB8AC3E}">
        <p14:creationId xmlns:p14="http://schemas.microsoft.com/office/powerpoint/2010/main" val="331766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defTabSz="914437">
              <a:defRPr sz="900">
                <a:solidFill>
                  <a:schemeClr val="tx1"/>
                </a:solidFill>
                <a:latin typeface="Arial" charset="0"/>
              </a:defRPr>
            </a:lvl1pPr>
            <a:lvl2pPr marL="729057" indent="-280406" defTabSz="914437">
              <a:defRPr sz="900">
                <a:solidFill>
                  <a:schemeClr val="tx1"/>
                </a:solidFill>
                <a:latin typeface="Arial" charset="0"/>
              </a:defRPr>
            </a:lvl2pPr>
            <a:lvl3pPr marL="1121626" indent="-224325" defTabSz="914437">
              <a:defRPr sz="900">
                <a:solidFill>
                  <a:schemeClr val="tx1"/>
                </a:solidFill>
                <a:latin typeface="Arial" charset="0"/>
              </a:defRPr>
            </a:lvl3pPr>
            <a:lvl4pPr marL="1570276" indent="-224325" defTabSz="914437">
              <a:defRPr sz="900">
                <a:solidFill>
                  <a:schemeClr val="tx1"/>
                </a:solidFill>
                <a:latin typeface="Arial" charset="0"/>
              </a:defRPr>
            </a:lvl4pPr>
            <a:lvl5pPr marL="2018927" indent="-224325" defTabSz="914437">
              <a:defRPr sz="900">
                <a:solidFill>
                  <a:schemeClr val="tx1"/>
                </a:solidFill>
                <a:latin typeface="Arial" charset="0"/>
              </a:defRPr>
            </a:lvl5pPr>
            <a:lvl6pPr marL="2467577" indent="-224325" algn="ctr" defTabSz="914437" eaLnBrk="0" fontAlgn="base" hangingPunct="0">
              <a:spcBef>
                <a:spcPct val="0"/>
              </a:spcBef>
              <a:spcAft>
                <a:spcPct val="0"/>
              </a:spcAft>
              <a:defRPr sz="900">
                <a:solidFill>
                  <a:schemeClr val="tx1"/>
                </a:solidFill>
                <a:latin typeface="Arial" charset="0"/>
              </a:defRPr>
            </a:lvl6pPr>
            <a:lvl7pPr marL="2916227" indent="-224325" algn="ctr" defTabSz="914437" eaLnBrk="0" fontAlgn="base" hangingPunct="0">
              <a:spcBef>
                <a:spcPct val="0"/>
              </a:spcBef>
              <a:spcAft>
                <a:spcPct val="0"/>
              </a:spcAft>
              <a:defRPr sz="900">
                <a:solidFill>
                  <a:schemeClr val="tx1"/>
                </a:solidFill>
                <a:latin typeface="Arial" charset="0"/>
              </a:defRPr>
            </a:lvl7pPr>
            <a:lvl8pPr marL="3364878" indent="-224325" algn="ctr" defTabSz="914437" eaLnBrk="0" fontAlgn="base" hangingPunct="0">
              <a:spcBef>
                <a:spcPct val="0"/>
              </a:spcBef>
              <a:spcAft>
                <a:spcPct val="0"/>
              </a:spcAft>
              <a:defRPr sz="900">
                <a:solidFill>
                  <a:schemeClr val="tx1"/>
                </a:solidFill>
                <a:latin typeface="Arial" charset="0"/>
              </a:defRPr>
            </a:lvl8pPr>
            <a:lvl9pPr marL="3813528" indent="-224325" algn="ctr" defTabSz="914437" eaLnBrk="0" fontAlgn="base" hangingPunct="0">
              <a:spcBef>
                <a:spcPct val="0"/>
              </a:spcBef>
              <a:spcAft>
                <a:spcPct val="0"/>
              </a:spcAft>
              <a:defRPr sz="900">
                <a:solidFill>
                  <a:schemeClr val="tx1"/>
                </a:solidFill>
                <a:latin typeface="Arial" charset="0"/>
              </a:defRPr>
            </a:lvl9pPr>
          </a:lstStyle>
          <a:p>
            <a:fld id="{C86ABD2A-185A-422D-9362-42E1E0E55EAE}" type="slidenum">
              <a:rPr lang="en-US" sz="1200"/>
              <a:pPr/>
              <a:t>6</a:t>
            </a:fld>
            <a:endParaRPr lang="en-US" sz="120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term sickle cell disease describes a group of complex, chronic disorders, not simply Sickle Cell Anemia (SS)</a:t>
            </a:r>
          </a:p>
          <a:p>
            <a:r>
              <a:rPr lang="en-US" dirty="0" smtClean="0"/>
              <a:t>SS is the most common</a:t>
            </a:r>
            <a:r>
              <a:rPr lang="en-US" baseline="0" dirty="0" smtClean="0"/>
              <a:t> and severe form of the disease</a:t>
            </a:r>
            <a:r>
              <a:rPr lang="en-US" dirty="0" smtClean="0"/>
              <a:t>. </a:t>
            </a:r>
          </a:p>
          <a:p>
            <a:r>
              <a:rPr lang="en-US" dirty="0" smtClean="0"/>
              <a:t>SC disease is considered to be a less severe form of the disease. However, patients with SC disease more frequently</a:t>
            </a:r>
            <a:r>
              <a:rPr lang="en-US" baseline="0" dirty="0" smtClean="0"/>
              <a:t> experience retinopathy and blindness, and avascular necrosis of the hips and shoulders.</a:t>
            </a:r>
            <a:endParaRPr lang="en-US" dirty="0" smtClean="0"/>
          </a:p>
          <a:p>
            <a:r>
              <a:rPr lang="en-US" dirty="0" smtClean="0"/>
              <a:t>In some persons, a sickle gene</a:t>
            </a:r>
            <a:r>
              <a:rPr lang="en-US" baseline="0" dirty="0" smtClean="0"/>
              <a:t> combines with a</a:t>
            </a:r>
            <a:r>
              <a:rPr lang="en-US" dirty="0" smtClean="0"/>
              <a:t> gene for beta thalassemia is inherited from the other.</a:t>
            </a:r>
          </a:p>
          <a:p>
            <a:r>
              <a:rPr lang="en-US" dirty="0" smtClean="0"/>
              <a:t>SB</a:t>
            </a:r>
            <a:r>
              <a:rPr lang="en-US" baseline="30000" dirty="0" smtClean="0"/>
              <a:t>0</a:t>
            </a:r>
            <a:r>
              <a:rPr lang="en-US" baseline="0" dirty="0" smtClean="0"/>
              <a:t> is the more severe form and similar to SS disease.</a:t>
            </a:r>
            <a:endParaRPr lang="en-US" dirty="0" smtClean="0"/>
          </a:p>
          <a:p>
            <a:r>
              <a:rPr lang="en-US" dirty="0" smtClean="0"/>
              <a:t>SB</a:t>
            </a:r>
            <a:r>
              <a:rPr lang="en-US" baseline="30000" dirty="0" smtClean="0"/>
              <a:t>+</a:t>
            </a:r>
            <a:r>
              <a:rPr lang="en-US" baseline="0" dirty="0" smtClean="0"/>
              <a:t> is less severe and more similar to SC disease.</a:t>
            </a:r>
            <a:endParaRPr lang="en-US" dirty="0" smtClean="0"/>
          </a:p>
          <a:p>
            <a:r>
              <a:rPr lang="en-US" dirty="0" smtClean="0"/>
              <a:t>Persons without the disease,</a:t>
            </a:r>
            <a:r>
              <a:rPr lang="en-US" baseline="0" dirty="0" smtClean="0"/>
              <a:t> but with trait typically do not have symptoms. However, no research has been done to determine if patients with trait have symptoms. It is important that persons with trait receive reproductive counseling.</a:t>
            </a:r>
            <a:endParaRPr lang="en-US" dirty="0" smtClean="0"/>
          </a:p>
          <a:p>
            <a:endParaRPr lang="en-US" dirty="0" smtClean="0"/>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Persons with SCD continue to experience a</a:t>
            </a:r>
            <a:r>
              <a:rPr lang="en-US" baseline="0" dirty="0" smtClean="0"/>
              <a:t> shortened life expectancy of approximately 30 years when compared to the general population.</a:t>
            </a:r>
          </a:p>
          <a:p>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7</a:t>
            </a:fld>
            <a:endParaRPr lang="en-US"/>
          </a:p>
        </p:txBody>
      </p:sp>
    </p:spTree>
    <p:extLst>
      <p:ext uri="{BB962C8B-B14F-4D97-AF65-F5344CB8AC3E}">
        <p14:creationId xmlns:p14="http://schemas.microsoft.com/office/powerpoint/2010/main" val="404576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Significant improvement</a:t>
            </a:r>
            <a:r>
              <a:rPr lang="en-US" baseline="0" dirty="0" smtClean="0"/>
              <a:t> in childhood mortality has occurred since the advent of newborn screening.</a:t>
            </a:r>
          </a:p>
          <a:p>
            <a:r>
              <a:rPr lang="en-US" baseline="0" dirty="0" smtClean="0"/>
              <a:t>All newborns are now screened for SCD.</a:t>
            </a:r>
          </a:p>
          <a:p>
            <a:r>
              <a:rPr lang="en-US" baseline="0" dirty="0" smtClean="0"/>
              <a:t>Babies with SCD are placed on penicillin until age 5 and receive pneumococcal vaccination. This prevents sepsis and death.</a:t>
            </a:r>
          </a:p>
          <a:p>
            <a:r>
              <a:rPr lang="en-US" baseline="0" dirty="0" err="1" smtClean="0"/>
              <a:t>Transcranial</a:t>
            </a:r>
            <a:r>
              <a:rPr lang="en-US" baseline="0" dirty="0" smtClean="0"/>
              <a:t> </a:t>
            </a:r>
            <a:r>
              <a:rPr lang="en-US" baseline="0" dirty="0" err="1" smtClean="0"/>
              <a:t>doppler</a:t>
            </a:r>
            <a:r>
              <a:rPr lang="en-US" baseline="0" dirty="0" smtClean="0"/>
              <a:t> screening is also performed to identify children at high risk of stroke. </a:t>
            </a:r>
          </a:p>
          <a:p>
            <a:r>
              <a:rPr lang="en-US" baseline="0" dirty="0" smtClean="0"/>
              <a:t>These children are placed on a monthly chronic transfusion program to prevent stroke. </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8</a:t>
            </a:fld>
            <a:endParaRPr lang="en-US" dirty="0"/>
          </a:p>
        </p:txBody>
      </p:sp>
    </p:spTree>
    <p:extLst>
      <p:ext uri="{BB962C8B-B14F-4D97-AF65-F5344CB8AC3E}">
        <p14:creationId xmlns:p14="http://schemas.microsoft.com/office/powerpoint/2010/main" val="3327365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Sickle</a:t>
            </a:r>
            <a:r>
              <a:rPr lang="en-US" baseline="0" dirty="0" smtClean="0"/>
              <a:t> cells have many abnormal properties and change shape under conditions of de-oxygenation.</a:t>
            </a:r>
          </a:p>
          <a:p>
            <a:r>
              <a:rPr lang="en-US" baseline="0" dirty="0" smtClean="0"/>
              <a:t>Cells are sticky and begin to form long polymers and obstruct blood flow and oxygen delivery.</a:t>
            </a:r>
          </a:p>
          <a:p>
            <a:r>
              <a:rPr lang="en-US" baseline="0" dirty="0" smtClean="0"/>
              <a:t>All tissues and organ systems require oxygen.</a:t>
            </a:r>
          </a:p>
          <a:p>
            <a:r>
              <a:rPr lang="en-US" baseline="0" dirty="0" smtClean="0"/>
              <a:t>Over the lifespan, organ damage can occur to all organ systems.</a:t>
            </a:r>
          </a:p>
          <a:p>
            <a:r>
              <a:rPr lang="en-US" baseline="0" dirty="0" smtClean="0"/>
              <a:t>During an acute </a:t>
            </a:r>
            <a:r>
              <a:rPr lang="en-US" baseline="0" dirty="0" err="1" smtClean="0"/>
              <a:t>vaso</a:t>
            </a:r>
            <a:r>
              <a:rPr lang="en-US" baseline="0" dirty="0" smtClean="0"/>
              <a:t>-occlusive crisis, oxygen delivery is compromised and severe pain results.</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9</a:t>
            </a:fld>
            <a:endParaRPr lang="en-US"/>
          </a:p>
        </p:txBody>
      </p:sp>
    </p:spTree>
    <p:extLst>
      <p:ext uri="{BB962C8B-B14F-4D97-AF65-F5344CB8AC3E}">
        <p14:creationId xmlns:p14="http://schemas.microsoft.com/office/powerpoint/2010/main" val="3376213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Sickle</a:t>
            </a:r>
            <a:r>
              <a:rPr lang="en-US" baseline="0" dirty="0" smtClean="0"/>
              <a:t> cells have many, many abnormal properties.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Persons with sickle cell have chronic anemia.</a:t>
            </a:r>
          </a:p>
          <a:p>
            <a:r>
              <a:rPr lang="en-US" dirty="0" smtClean="0"/>
              <a:t>It is important to know an individual patients’ baseline hemoglobin before</a:t>
            </a:r>
            <a:r>
              <a:rPr lang="en-US" baseline="0" dirty="0" smtClean="0"/>
              <a:t> determining whether transfusion is needed, and to identify aplastic crisis, a life-threatening condition.</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10</a:t>
            </a:fld>
            <a:endParaRPr lang="en-US"/>
          </a:p>
        </p:txBody>
      </p:sp>
    </p:spTree>
    <p:extLst>
      <p:ext uri="{BB962C8B-B14F-4D97-AF65-F5344CB8AC3E}">
        <p14:creationId xmlns:p14="http://schemas.microsoft.com/office/powerpoint/2010/main" val="2620560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defTabSz="914437">
              <a:defRPr sz="900">
                <a:solidFill>
                  <a:schemeClr val="tx1"/>
                </a:solidFill>
                <a:latin typeface="Arial" charset="0"/>
              </a:defRPr>
            </a:lvl1pPr>
            <a:lvl2pPr marL="729057" indent="-280406" defTabSz="914437">
              <a:defRPr sz="900">
                <a:solidFill>
                  <a:schemeClr val="tx1"/>
                </a:solidFill>
                <a:latin typeface="Arial" charset="0"/>
              </a:defRPr>
            </a:lvl2pPr>
            <a:lvl3pPr marL="1121626" indent="-224325" defTabSz="914437">
              <a:defRPr sz="900">
                <a:solidFill>
                  <a:schemeClr val="tx1"/>
                </a:solidFill>
                <a:latin typeface="Arial" charset="0"/>
              </a:defRPr>
            </a:lvl3pPr>
            <a:lvl4pPr marL="1570276" indent="-224325" defTabSz="914437">
              <a:defRPr sz="900">
                <a:solidFill>
                  <a:schemeClr val="tx1"/>
                </a:solidFill>
                <a:latin typeface="Arial" charset="0"/>
              </a:defRPr>
            </a:lvl4pPr>
            <a:lvl5pPr marL="2018927" indent="-224325" defTabSz="914437">
              <a:defRPr sz="900">
                <a:solidFill>
                  <a:schemeClr val="tx1"/>
                </a:solidFill>
                <a:latin typeface="Arial" charset="0"/>
              </a:defRPr>
            </a:lvl5pPr>
            <a:lvl6pPr marL="2467577" indent="-224325" algn="ctr" defTabSz="914437" eaLnBrk="0" fontAlgn="base" hangingPunct="0">
              <a:spcBef>
                <a:spcPct val="0"/>
              </a:spcBef>
              <a:spcAft>
                <a:spcPct val="0"/>
              </a:spcAft>
              <a:defRPr sz="900">
                <a:solidFill>
                  <a:schemeClr val="tx1"/>
                </a:solidFill>
                <a:latin typeface="Arial" charset="0"/>
              </a:defRPr>
            </a:lvl6pPr>
            <a:lvl7pPr marL="2916227" indent="-224325" algn="ctr" defTabSz="914437" eaLnBrk="0" fontAlgn="base" hangingPunct="0">
              <a:spcBef>
                <a:spcPct val="0"/>
              </a:spcBef>
              <a:spcAft>
                <a:spcPct val="0"/>
              </a:spcAft>
              <a:defRPr sz="900">
                <a:solidFill>
                  <a:schemeClr val="tx1"/>
                </a:solidFill>
                <a:latin typeface="Arial" charset="0"/>
              </a:defRPr>
            </a:lvl7pPr>
            <a:lvl8pPr marL="3364878" indent="-224325" algn="ctr" defTabSz="914437" eaLnBrk="0" fontAlgn="base" hangingPunct="0">
              <a:spcBef>
                <a:spcPct val="0"/>
              </a:spcBef>
              <a:spcAft>
                <a:spcPct val="0"/>
              </a:spcAft>
              <a:defRPr sz="900">
                <a:solidFill>
                  <a:schemeClr val="tx1"/>
                </a:solidFill>
                <a:latin typeface="Arial" charset="0"/>
              </a:defRPr>
            </a:lvl8pPr>
            <a:lvl9pPr marL="3813528" indent="-224325" algn="ctr" defTabSz="914437" eaLnBrk="0" fontAlgn="base" hangingPunct="0">
              <a:spcBef>
                <a:spcPct val="0"/>
              </a:spcBef>
              <a:spcAft>
                <a:spcPct val="0"/>
              </a:spcAft>
              <a:defRPr sz="900">
                <a:solidFill>
                  <a:schemeClr val="tx1"/>
                </a:solidFill>
                <a:latin typeface="Arial" charset="0"/>
              </a:defRPr>
            </a:lvl9pPr>
          </a:lstStyle>
          <a:p>
            <a:fld id="{1CECC9E8-50A7-42F5-A11B-CD472F55DC04}" type="slidenum">
              <a:rPr lang="en-US" sz="1200"/>
              <a:pPr/>
              <a:t>11</a:t>
            </a:fld>
            <a:endParaRPr lang="en-US" sz="12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r>
              <a:rPr lang="en-US" dirty="0" smtClean="0"/>
              <a:t>Over time, blood vessel</a:t>
            </a:r>
            <a:r>
              <a:rPr lang="en-US" baseline="0" dirty="0" smtClean="0"/>
              <a:t> and organ damage occurs.</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pathophysiologic processes of SCD are hemolysis</a:t>
            </a:r>
            <a:r>
              <a:rPr lang="en-US" baseline="0" dirty="0" smtClean="0"/>
              <a:t> and </a:t>
            </a:r>
            <a:r>
              <a:rPr lang="en-US" baseline="0" dirty="0" err="1" smtClean="0"/>
              <a:t>vaso</a:t>
            </a:r>
            <a:r>
              <a:rPr lang="en-US" baseline="0" dirty="0" smtClean="0"/>
              <a:t>-occlusion.</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12</a:t>
            </a:fld>
            <a:endParaRPr lang="en-US"/>
          </a:p>
        </p:txBody>
      </p:sp>
    </p:spTree>
    <p:extLst>
      <p:ext uri="{BB962C8B-B14F-4D97-AF65-F5344CB8AC3E}">
        <p14:creationId xmlns:p14="http://schemas.microsoft.com/office/powerpoint/2010/main" val="123189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Persons with SCD experience</a:t>
            </a:r>
            <a:r>
              <a:rPr lang="en-US" baseline="0" dirty="0" smtClean="0"/>
              <a:t> a wide variety of both acute and chronic complications.</a:t>
            </a:r>
          </a:p>
          <a:p>
            <a:r>
              <a:rPr lang="en-US" baseline="0" dirty="0" smtClean="0"/>
              <a:t>The bolded starred complications are causes of mortality.</a:t>
            </a:r>
          </a:p>
          <a:p>
            <a:r>
              <a:rPr lang="en-US" baseline="0" dirty="0" smtClean="0"/>
              <a:t>All of these complications contribute to the severely shortened lifespan.</a:t>
            </a:r>
            <a:endParaRPr lang="en-US" dirty="0"/>
          </a:p>
        </p:txBody>
      </p:sp>
      <p:sp>
        <p:nvSpPr>
          <p:cNvPr id="4" name="Slide Number Placeholder 3"/>
          <p:cNvSpPr>
            <a:spLocks noGrp="1"/>
          </p:cNvSpPr>
          <p:nvPr>
            <p:ph type="sldNum" sz="quarter" idx="10"/>
          </p:nvPr>
        </p:nvSpPr>
        <p:spPr/>
        <p:txBody>
          <a:bodyPr/>
          <a:lstStyle/>
          <a:p>
            <a:fld id="{F0351350-5035-4F07-8C2B-75117D244B78}" type="slidenum">
              <a:rPr lang="en-US" smtClean="0"/>
              <a:t>13</a:t>
            </a:fld>
            <a:endParaRPr lang="en-US"/>
          </a:p>
        </p:txBody>
      </p:sp>
    </p:spTree>
    <p:extLst>
      <p:ext uri="{BB962C8B-B14F-4D97-AF65-F5344CB8AC3E}">
        <p14:creationId xmlns:p14="http://schemas.microsoft.com/office/powerpoint/2010/main" val="1388665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7993095" y="0"/>
            <a:ext cx="1142468" cy="6884894"/>
          </a:xfrm>
          <a:prstGeom prst="rect">
            <a:avLst/>
          </a:prstGeom>
          <a:solidFill>
            <a:schemeClr val="accent1">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93095" y="35859"/>
            <a:ext cx="115090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893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71F4B-8B1C-4ED2-BE80-6FC8D5107246}"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5543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71F4B-8B1C-4ED2-BE80-6FC8D510724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4387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71F4B-8B1C-4ED2-BE80-6FC8D510724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1353678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411728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165935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pPr>
              <a:defRPr/>
            </a:pPr>
            <a:fld id="{3680D1D7-B7EF-402B-B515-029A3D06ED13}" type="slidenum">
              <a:rPr lang="en-US" altLang="en-US"/>
              <a:pPr>
                <a:defRPr/>
              </a:pPr>
              <a:t>‹#›</a:t>
            </a:fld>
            <a:endParaRPr lang="en-US" altLang="en-US"/>
          </a:p>
        </p:txBody>
      </p:sp>
    </p:spTree>
    <p:extLst>
      <p:ext uri="{BB962C8B-B14F-4D97-AF65-F5344CB8AC3E}">
        <p14:creationId xmlns:p14="http://schemas.microsoft.com/office/powerpoint/2010/main" val="1246715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963634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953230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5E9A2-FE36-40A3-B6D5-849CC5F4425E}"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762381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5E9A2-FE36-40A3-B6D5-849CC5F4425E}"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03941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4208021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5E9A2-FE36-40A3-B6D5-849CC5F4425E}"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612789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9359749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5E9A2-FE36-40A3-B6D5-849CC5F4425E}"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4237012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E9A2-FE36-40A3-B6D5-849CC5F4425E}"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7960424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E9A2-FE36-40A3-B6D5-849CC5F4425E}"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2785772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606287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451712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0498284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0740089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21730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342856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0400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2BA45-67DD-4892-A684-71B497FC417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019120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2BA45-67DD-4892-A684-71B497FC417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1884296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2BA45-67DD-4892-A684-71B497FC417D}"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3002825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2BA45-67DD-4892-A684-71B497FC417D}"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9317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2BA45-67DD-4892-A684-71B497FC417D}"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34558122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BA45-67DD-4892-A684-71B497FC417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981499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BA45-67DD-4892-A684-71B497FC417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187052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0706171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229929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5456316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38391603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3070647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4E76D-1F65-499D-ACAA-4DCB8FC0C522}"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7871420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4E76D-1F65-499D-ACAA-4DCB8FC0C522}"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8617113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34E76D-1F65-499D-ACAA-4DCB8FC0C522}"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8837643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4E76D-1F65-499D-ACAA-4DCB8FC0C522}"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687043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4E76D-1F65-499D-ACAA-4DCB8FC0C522}"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241400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4E76D-1F65-499D-ACAA-4DCB8FC0C522}"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38611317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4E76D-1F65-499D-ACAA-4DCB8FC0C522}"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5254541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278581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7371F4B-8B1C-4ED2-BE80-6FC8D510724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52805393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4492469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028452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732557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7CC4A-06C7-43BA-BDDD-9F33797E6EAB}"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10388535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17CC4A-06C7-43BA-BDDD-9F33797E6EAB}"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18966533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17CC4A-06C7-43BA-BDDD-9F33797E6EAB}"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4272178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17CC4A-06C7-43BA-BDDD-9F33797E6EAB}"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8623333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7CC4A-06C7-43BA-BDDD-9F33797E6EAB}"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15065517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7CC4A-06C7-43BA-BDDD-9F33797E6EAB}"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777249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7CC4A-06C7-43BA-BDDD-9F33797E6EAB}"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90540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71F4B-8B1C-4ED2-BE80-6FC8D510724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971774109"/>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9431145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91486730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3842121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4784178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A4149D-4CDF-42DA-A6CD-2147F24C112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5163670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A4149D-4CDF-42DA-A6CD-2147F24C112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7203235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A4149D-4CDF-42DA-A6CD-2147F24C1126}"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2258686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A4149D-4CDF-42DA-A6CD-2147F24C1126}"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79660691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4149D-4CDF-42DA-A6CD-2147F24C1126}"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2743824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149D-4CDF-42DA-A6CD-2147F24C112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84452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a:solidFill>
                  <a:srgbClr val="C000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7371F4B-8B1C-4ED2-BE80-6FC8D510724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724860397"/>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149D-4CDF-42DA-A6CD-2147F24C1126}"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70215648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3986146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53472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71F4B-8B1C-4ED2-BE80-6FC8D5107246}"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3893244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3297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71F4B-8B1C-4ED2-BE80-6FC8D5107246}"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4B29A-3287-42AD-814B-29A8B1D23245}" type="slidenum">
              <a:rPr lang="en-US" smtClean="0"/>
              <a:t>‹#›</a:t>
            </a:fld>
            <a:endParaRPr lang="en-US"/>
          </a:p>
        </p:txBody>
      </p:sp>
    </p:spTree>
    <p:extLst>
      <p:ext uri="{BB962C8B-B14F-4D97-AF65-F5344CB8AC3E}">
        <p14:creationId xmlns:p14="http://schemas.microsoft.com/office/powerpoint/2010/main" val="2978547283"/>
      </p:ext>
    </p:extLst>
  </p:cSld>
  <p:clrMap bg1="lt1" tx1="dk1" bg2="lt2" tx2="dk2" accent1="accent1" accent2="accent2" accent3="accent3" accent4="accent4" accent5="accent5" accent6="accent6" hlink="hlink" folHlink="folHlink"/>
  <p:sldLayoutIdLst>
    <p:sldLayoutId id="2147483649" r:id="rId1"/>
    <p:sldLayoutId id="2147483698" r:id="rId2"/>
    <p:sldLayoutId id="2147483684" r:id="rId3"/>
    <p:sldLayoutId id="2147483685"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737"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5E9A2-FE36-40A3-B6D5-849CC5F4425E}"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B7F52-2DC5-42A7-A09F-70509A1F6CD5}" type="slidenum">
              <a:rPr lang="en-US" smtClean="0"/>
              <a:t>‹#›</a:t>
            </a:fld>
            <a:endParaRPr lang="en-US"/>
          </a:p>
        </p:txBody>
      </p:sp>
    </p:spTree>
    <p:extLst>
      <p:ext uri="{BB962C8B-B14F-4D97-AF65-F5344CB8AC3E}">
        <p14:creationId xmlns:p14="http://schemas.microsoft.com/office/powerpoint/2010/main" val="83598799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BA45-67DD-4892-A684-71B497FC417D}"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F5D63-F1EF-4A19-A247-D13430AEADDB}" type="slidenum">
              <a:rPr lang="en-US" smtClean="0"/>
              <a:t>‹#›</a:t>
            </a:fld>
            <a:endParaRPr lang="en-US"/>
          </a:p>
        </p:txBody>
      </p:sp>
    </p:spTree>
    <p:extLst>
      <p:ext uri="{BB962C8B-B14F-4D97-AF65-F5344CB8AC3E}">
        <p14:creationId xmlns:p14="http://schemas.microsoft.com/office/powerpoint/2010/main" val="101427150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4E76D-1F65-499D-ACAA-4DCB8FC0C522}"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05B0E-4617-40A9-BE4F-CDF2F0D28D7F}" type="slidenum">
              <a:rPr lang="en-US" smtClean="0"/>
              <a:t>‹#›</a:t>
            </a:fld>
            <a:endParaRPr lang="en-US"/>
          </a:p>
        </p:txBody>
      </p:sp>
    </p:spTree>
    <p:extLst>
      <p:ext uri="{BB962C8B-B14F-4D97-AF65-F5344CB8AC3E}">
        <p14:creationId xmlns:p14="http://schemas.microsoft.com/office/powerpoint/2010/main" val="34892832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7CC4A-06C7-43BA-BDDD-9F33797E6EAB}"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B02F8-16FA-4802-B761-715949C52382}" type="slidenum">
              <a:rPr lang="en-US" smtClean="0"/>
              <a:t>‹#›</a:t>
            </a:fld>
            <a:endParaRPr lang="en-US"/>
          </a:p>
        </p:txBody>
      </p:sp>
    </p:spTree>
    <p:extLst>
      <p:ext uri="{BB962C8B-B14F-4D97-AF65-F5344CB8AC3E}">
        <p14:creationId xmlns:p14="http://schemas.microsoft.com/office/powerpoint/2010/main" val="305175506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4149D-4CDF-42DA-A6CD-2147F24C1126}"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545B8-7489-4734-9FDF-B61B1B6B132C}" type="slidenum">
              <a:rPr lang="en-US" smtClean="0"/>
              <a:t>‹#›</a:t>
            </a:fld>
            <a:endParaRPr lang="en-US"/>
          </a:p>
        </p:txBody>
      </p:sp>
    </p:spTree>
    <p:extLst>
      <p:ext uri="{BB962C8B-B14F-4D97-AF65-F5344CB8AC3E}">
        <p14:creationId xmlns:p14="http://schemas.microsoft.com/office/powerpoint/2010/main" val="1269695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0"/>
            <a:ext cx="7924800" cy="1470025"/>
          </a:xfrm>
        </p:spPr>
        <p:txBody>
          <a:bodyPr>
            <a:noAutofit/>
          </a:bodyPr>
          <a:lstStyle/>
          <a:p>
            <a:r>
              <a:rPr lang="en-US" sz="3200" dirty="0" smtClean="0"/>
              <a:t>Sickle Cell Disease: Core Concepts for </a:t>
            </a:r>
            <a:br>
              <a:rPr lang="en-US" sz="3200" dirty="0" smtClean="0"/>
            </a:br>
            <a:r>
              <a:rPr lang="en-US" sz="3200" dirty="0" smtClean="0"/>
              <a:t>the Emergency Physician and Nurse</a:t>
            </a:r>
            <a:br>
              <a:rPr lang="en-US" sz="3200" dirty="0" smtClean="0"/>
            </a:br>
            <a:r>
              <a:rPr lang="en-US" sz="3800" dirty="0" smtClean="0"/>
              <a:t/>
            </a:r>
            <a:br>
              <a:rPr lang="en-US" sz="3800" dirty="0" smtClean="0"/>
            </a:br>
            <a:r>
              <a:rPr lang="en-US" sz="3200" b="1" i="1" dirty="0">
                <a:solidFill>
                  <a:schemeClr val="accent2">
                    <a:lumMod val="75000"/>
                  </a:schemeClr>
                </a:solidFill>
              </a:rPr>
              <a:t>Epidemiology, Genetics, Pathophysiology</a:t>
            </a:r>
            <a:br>
              <a:rPr lang="en-US" sz="3200" b="1" i="1" dirty="0">
                <a:solidFill>
                  <a:schemeClr val="accent2">
                    <a:lumMod val="75000"/>
                  </a:schemeClr>
                </a:solidFill>
              </a:rPr>
            </a:br>
            <a:endParaRPr lang="en-US" sz="3200" b="1" i="1" dirty="0">
              <a:solidFill>
                <a:schemeClr val="accent2">
                  <a:lumMod val="75000"/>
                </a:schemeClr>
              </a:solidFill>
            </a:endParaRPr>
          </a:p>
        </p:txBody>
      </p:sp>
      <p:sp>
        <p:nvSpPr>
          <p:cNvPr id="5" name="Subtitle 2"/>
          <p:cNvSpPr>
            <a:spLocks noGrp="1"/>
          </p:cNvSpPr>
          <p:nvPr>
            <p:ph type="subTitle" idx="1"/>
          </p:nvPr>
        </p:nvSpPr>
        <p:spPr>
          <a:xfrm>
            <a:off x="1066800" y="4191000"/>
            <a:ext cx="5791200" cy="1143000"/>
          </a:xfrm>
        </p:spPr>
        <p:txBody>
          <a:bodyPr>
            <a:noAutofit/>
          </a:bodyPr>
          <a:lstStyle/>
          <a:p>
            <a:pPr>
              <a:spcBef>
                <a:spcPts val="0"/>
              </a:spcBef>
            </a:pPr>
            <a:r>
              <a:rPr lang="en-US" sz="1800" b="1" i="1" dirty="0" smtClean="0">
                <a:solidFill>
                  <a:schemeClr val="tx1"/>
                </a:solidFill>
              </a:rPr>
              <a:t>  </a:t>
            </a:r>
            <a:r>
              <a:rPr lang="en-US" sz="1800" b="1" i="1" dirty="0">
                <a:solidFill>
                  <a:schemeClr val="tx1"/>
                </a:solidFill>
              </a:rPr>
              <a:t>Paula Tanabe</a:t>
            </a:r>
            <a:r>
              <a:rPr lang="en-US" sz="1800" dirty="0">
                <a:solidFill>
                  <a:schemeClr val="tx1"/>
                </a:solidFill>
              </a:rPr>
              <a:t>, PhD, RN, FAEN, FAAN</a:t>
            </a:r>
          </a:p>
          <a:p>
            <a:pPr>
              <a:spcBef>
                <a:spcPts val="0"/>
              </a:spcBef>
            </a:pPr>
            <a:r>
              <a:rPr lang="en-US" sz="1800" dirty="0">
                <a:solidFill>
                  <a:schemeClr val="tx1"/>
                </a:solidFill>
              </a:rPr>
              <a:t>Associate Professor</a:t>
            </a:r>
          </a:p>
          <a:p>
            <a:pPr>
              <a:spcBef>
                <a:spcPts val="0"/>
              </a:spcBef>
            </a:pPr>
            <a:r>
              <a:rPr lang="en-US" sz="1800" dirty="0">
                <a:solidFill>
                  <a:schemeClr val="tx1"/>
                </a:solidFill>
              </a:rPr>
              <a:t>Duke University, Schools of Nursing and Medicine</a:t>
            </a:r>
          </a:p>
          <a:p>
            <a:pPr>
              <a:spcBef>
                <a:spcPts val="0"/>
              </a:spcBef>
            </a:pPr>
            <a:endParaRPr lang="en-US" sz="1800" dirty="0">
              <a:solidFill>
                <a:schemeClr val="tx1"/>
              </a:solidFill>
            </a:endParaRPr>
          </a:p>
        </p:txBody>
      </p:sp>
    </p:spTree>
    <p:extLst>
      <p:ext uri="{BB962C8B-B14F-4D97-AF65-F5344CB8AC3E}">
        <p14:creationId xmlns:p14="http://schemas.microsoft.com/office/powerpoint/2010/main" val="3582797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457200" y="274638"/>
            <a:ext cx="8229600" cy="944562"/>
          </a:xfrm>
        </p:spPr>
        <p:txBody>
          <a:bodyPr vert="horz" lIns="91440" tIns="45720" rIns="91440" bIns="45720" rtlCol="0" anchor="ctr">
            <a:normAutofit/>
          </a:bodyPr>
          <a:lstStyle/>
          <a:p>
            <a:r>
              <a:rPr lang="en-US" sz="3800" dirty="0">
                <a:solidFill>
                  <a:srgbClr val="C00000"/>
                </a:solidFill>
                <a:latin typeface="Times New Roman" panose="02020603050405020304" pitchFamily="18" charset="0"/>
                <a:cs typeface="Times New Roman" panose="02020603050405020304" pitchFamily="18" charset="0"/>
              </a:rPr>
              <a:t>Normal Vs. Sickle Red Cells</a:t>
            </a:r>
          </a:p>
        </p:txBody>
      </p:sp>
      <p:sp>
        <p:nvSpPr>
          <p:cNvPr id="36867" name="Rectangle 4"/>
          <p:cNvSpPr>
            <a:spLocks noGrp="1" noChangeArrowheads="1"/>
          </p:cNvSpPr>
          <p:nvPr>
            <p:ph type="body" idx="1"/>
          </p:nvPr>
        </p:nvSpPr>
        <p:spPr>
          <a:xfrm>
            <a:off x="457200" y="1219200"/>
            <a:ext cx="4040188" cy="639762"/>
          </a:xfrm>
        </p:spPr>
        <p:txBody>
          <a:bodyPr>
            <a:normAutofit/>
          </a:bodyPr>
          <a:lstStyle/>
          <a:p>
            <a:pPr>
              <a:buClr>
                <a:schemeClr val="tx1"/>
              </a:buClr>
              <a:buFontTx/>
              <a:buNone/>
            </a:pPr>
            <a:r>
              <a:rPr lang="en-US" sz="2400" b="1" dirty="0" smtClean="0">
                <a:latin typeface="Times New Roman" panose="02020603050405020304" pitchFamily="18" charset="0"/>
                <a:cs typeface="Times New Roman" panose="02020603050405020304" pitchFamily="18" charset="0"/>
              </a:rPr>
              <a:t>Normal</a:t>
            </a:r>
          </a:p>
        </p:txBody>
      </p:sp>
      <p:sp>
        <p:nvSpPr>
          <p:cNvPr id="4" name="Content Placeholder 3"/>
          <p:cNvSpPr>
            <a:spLocks noGrp="1"/>
          </p:cNvSpPr>
          <p:nvPr>
            <p:ph sz="half" idx="2"/>
          </p:nvPr>
        </p:nvSpPr>
        <p:spPr>
          <a:xfrm>
            <a:off x="457200" y="1858962"/>
            <a:ext cx="4040188" cy="3951288"/>
          </a:xfrm>
        </p:spPr>
        <p:txBody>
          <a:bodyPr/>
          <a:lstStyle/>
          <a:p>
            <a:r>
              <a:rPr lang="en-US" dirty="0">
                <a:latin typeface="Times New Roman" panose="02020603050405020304" pitchFamily="18" charset="0"/>
                <a:cs typeface="Times New Roman" panose="02020603050405020304" pitchFamily="18" charset="0"/>
              </a:rPr>
              <a:t>Biconcave disc-shaped</a:t>
            </a:r>
          </a:p>
          <a:p>
            <a:r>
              <a:rPr lang="en-US" dirty="0">
                <a:latin typeface="Times New Roman" panose="02020603050405020304" pitchFamily="18" charset="0"/>
                <a:cs typeface="Times New Roman" panose="02020603050405020304" pitchFamily="18" charset="0"/>
              </a:rPr>
              <a:t>Deformable</a:t>
            </a:r>
          </a:p>
          <a:p>
            <a:r>
              <a:rPr lang="en-US" dirty="0">
                <a:latin typeface="Times New Roman" panose="02020603050405020304" pitchFamily="18" charset="0"/>
                <a:cs typeface="Times New Roman" panose="02020603050405020304" pitchFamily="18" charset="0"/>
              </a:rPr>
              <a:t>Life span of 120 days</a:t>
            </a:r>
          </a:p>
          <a:p>
            <a:endParaRPr lang="en-US" dirty="0">
              <a:latin typeface="Times New Roman" panose="02020603050405020304" pitchFamily="18" charset="0"/>
              <a:cs typeface="Times New Roman" panose="02020603050405020304" pitchFamily="18" charset="0"/>
            </a:endParaRPr>
          </a:p>
        </p:txBody>
      </p:sp>
      <p:sp>
        <p:nvSpPr>
          <p:cNvPr id="36868" name="Rectangle 5"/>
          <p:cNvSpPr>
            <a:spLocks noGrp="1" noChangeArrowheads="1"/>
          </p:cNvSpPr>
          <p:nvPr>
            <p:ph type="body" sz="quarter" idx="3"/>
          </p:nvPr>
        </p:nvSpPr>
        <p:spPr>
          <a:xfrm>
            <a:off x="4645025" y="1219200"/>
            <a:ext cx="4041775" cy="639762"/>
          </a:xfrm>
        </p:spPr>
        <p:txBody>
          <a:bodyPr>
            <a:normAutofit/>
          </a:bodyPr>
          <a:lstStyle/>
          <a:p>
            <a:pPr>
              <a:buClr>
                <a:schemeClr val="tx1"/>
              </a:buClr>
              <a:buFontTx/>
              <a:buNone/>
            </a:pPr>
            <a:r>
              <a:rPr lang="en-US" sz="2400" b="1" dirty="0" smtClean="0">
                <a:latin typeface="Times New Roman" panose="02020603050405020304" pitchFamily="18" charset="0"/>
                <a:cs typeface="Times New Roman" panose="02020603050405020304" pitchFamily="18" charset="0"/>
              </a:rPr>
              <a:t>Sickle</a:t>
            </a:r>
          </a:p>
        </p:txBody>
      </p:sp>
      <p:sp>
        <p:nvSpPr>
          <p:cNvPr id="5" name="Content Placeholder 4"/>
          <p:cNvSpPr>
            <a:spLocks noGrp="1"/>
          </p:cNvSpPr>
          <p:nvPr>
            <p:ph sz="quarter" idx="4"/>
          </p:nvPr>
        </p:nvSpPr>
        <p:spPr>
          <a:xfrm>
            <a:off x="4645025" y="1858962"/>
            <a:ext cx="4041775" cy="3951288"/>
          </a:xfrm>
        </p:spPr>
        <p:txBody>
          <a:bodyPr/>
          <a:lstStyle/>
          <a:p>
            <a:pPr>
              <a:buClr>
                <a:schemeClr val="tx1"/>
              </a:buClr>
            </a:pPr>
            <a:r>
              <a:rPr lang="en-US" dirty="0">
                <a:latin typeface="Times New Roman" panose="02020603050405020304" pitchFamily="18" charset="0"/>
                <a:cs typeface="Times New Roman" panose="02020603050405020304" pitchFamily="18" charset="0"/>
              </a:rPr>
              <a:t>Sickle-shaped</a:t>
            </a:r>
          </a:p>
          <a:p>
            <a:pPr>
              <a:buClr>
                <a:schemeClr val="tx1"/>
              </a:buClr>
            </a:pPr>
            <a:r>
              <a:rPr lang="en-US" dirty="0">
                <a:latin typeface="Times New Roman" panose="02020603050405020304" pitchFamily="18" charset="0"/>
                <a:cs typeface="Times New Roman" panose="02020603050405020304" pitchFamily="18" charset="0"/>
              </a:rPr>
              <a:t>Rigid </a:t>
            </a:r>
          </a:p>
          <a:p>
            <a:pPr>
              <a:buClr>
                <a:schemeClr val="tx1"/>
              </a:buClr>
            </a:pPr>
            <a:r>
              <a:rPr lang="en-US" dirty="0" smtClean="0">
                <a:latin typeface="Times New Roman" panose="02020603050405020304" pitchFamily="18" charset="0"/>
                <a:cs typeface="Times New Roman" panose="02020603050405020304" pitchFamily="18" charset="0"/>
              </a:rPr>
              <a:t>Life span of 20 </a:t>
            </a:r>
            <a:r>
              <a:rPr lang="en-US" dirty="0">
                <a:latin typeface="Times New Roman" panose="02020603050405020304" pitchFamily="18" charset="0"/>
                <a:cs typeface="Times New Roman" panose="02020603050405020304" pitchFamily="18" charset="0"/>
              </a:rPr>
              <a:t>days or less</a:t>
            </a:r>
          </a:p>
          <a:p>
            <a:pPr>
              <a:buClr>
                <a:schemeClr val="tx1"/>
              </a:buClr>
            </a:pPr>
            <a:r>
              <a:rPr lang="en-US" dirty="0">
                <a:latin typeface="Times New Roman" panose="02020603050405020304" pitchFamily="18" charset="0"/>
                <a:cs typeface="Times New Roman" panose="02020603050405020304" pitchFamily="18" charset="0"/>
              </a:rPr>
              <a:t>Sticky surface, abnormal properties</a:t>
            </a:r>
          </a:p>
          <a:p>
            <a:endParaRPr lang="en-US" dirty="0">
              <a:latin typeface="Times New Roman" panose="02020603050405020304" pitchFamily="18" charset="0"/>
              <a:cs typeface="Times New Roman" panose="02020603050405020304" pitchFamily="18" charset="0"/>
            </a:endParaRPr>
          </a:p>
        </p:txBody>
      </p:sp>
      <p:pic>
        <p:nvPicPr>
          <p:cNvPr id="36870" name="Picture 10" descr="HEM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62122"/>
            <a:ext cx="3048000" cy="20288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26" name="Picture 2" descr="http://www.aafp.org/afp/2006/0715/afp20060715p303-f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333548"/>
            <a:ext cx="30480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68089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14400" y="152400"/>
            <a:ext cx="7543800" cy="868363"/>
          </a:xfrm>
        </p:spPr>
        <p:txBody>
          <a:bodyPr vert="horz" lIns="91440" tIns="45720" rIns="91440" bIns="45720" rtlCol="0" anchor="ctr">
            <a:normAutofit/>
          </a:bodyPr>
          <a:lstStyle/>
          <a:p>
            <a:r>
              <a:rPr lang="en-US" sz="3800" b="1" dirty="0">
                <a:solidFill>
                  <a:srgbClr val="C00000"/>
                </a:solidFill>
                <a:latin typeface="Times New Roman" panose="02020603050405020304" pitchFamily="18" charset="0"/>
                <a:cs typeface="Times New Roman" panose="02020603050405020304" pitchFamily="18" charset="0"/>
              </a:rPr>
              <a:t>Prolonged Sickling of RBC’s</a:t>
            </a:r>
          </a:p>
        </p:txBody>
      </p:sp>
      <p:sp>
        <p:nvSpPr>
          <p:cNvPr id="38915" name="Rectangle 3"/>
          <p:cNvSpPr>
            <a:spLocks noGrp="1" noChangeArrowheads="1"/>
          </p:cNvSpPr>
          <p:nvPr>
            <p:ph type="body" sz="half" idx="1"/>
          </p:nvPr>
        </p:nvSpPr>
        <p:spPr>
          <a:xfrm>
            <a:off x="533400" y="1524000"/>
            <a:ext cx="4495800" cy="5181600"/>
          </a:xfrm>
        </p:spPr>
        <p:txBody>
          <a:bodyPr vert="horz" lIns="91440" tIns="45720" rIns="91440" bIns="45720" rtlCol="0">
            <a:normAutofit/>
          </a:bodyPr>
          <a:lstStyle/>
          <a:p>
            <a:r>
              <a:rPr lang="en-US" sz="2400" dirty="0">
                <a:latin typeface="Times New Roman" panose="02020603050405020304" pitchFamily="18" charset="0"/>
                <a:cs typeface="Times New Roman" panose="02020603050405020304" pitchFamily="18" charset="0"/>
              </a:rPr>
              <a:t>After recurrent episodes of sickling</a:t>
            </a:r>
          </a:p>
          <a:p>
            <a:pPr lvl="1"/>
            <a:r>
              <a:rPr lang="en-US" sz="2200" dirty="0">
                <a:latin typeface="Times New Roman" panose="02020603050405020304" pitchFamily="18" charset="0"/>
                <a:cs typeface="Times New Roman" panose="02020603050405020304" pitchFamily="18" charset="0"/>
              </a:rPr>
              <a:t>membrane damage occurs</a:t>
            </a:r>
          </a:p>
          <a:p>
            <a:pPr lvl="1"/>
            <a:r>
              <a:rPr lang="en-US" sz="2200" dirty="0">
                <a:latin typeface="Times New Roman" panose="02020603050405020304" pitchFamily="18" charset="0"/>
                <a:cs typeface="Times New Roman" panose="02020603050405020304" pitchFamily="18" charset="0"/>
              </a:rPr>
              <a:t>cells not capable of resuming biconcave shape upon re-oxygenation</a:t>
            </a:r>
          </a:p>
          <a:p>
            <a:r>
              <a:rPr lang="en-US" sz="2400" dirty="0">
                <a:latin typeface="Times New Roman" panose="02020603050405020304" pitchFamily="18" charset="0"/>
                <a:cs typeface="Times New Roman" panose="02020603050405020304" pitchFamily="18" charset="0"/>
              </a:rPr>
              <a:t>Deformed sickle cells adhere to </a:t>
            </a:r>
            <a:r>
              <a:rPr lang="en-US" sz="2400" dirty="0" smtClean="0">
                <a:latin typeface="Times New Roman" panose="02020603050405020304" pitchFamily="18" charset="0"/>
                <a:cs typeface="Times New Roman" panose="02020603050405020304" pitchFamily="18" charset="0"/>
              </a:rPr>
              <a:t>endothelium &amp; </a:t>
            </a:r>
            <a:r>
              <a:rPr lang="en-US" sz="2400" dirty="0">
                <a:latin typeface="Times New Roman" panose="02020603050405020304" pitchFamily="18" charset="0"/>
                <a:cs typeface="Times New Roman" panose="02020603050405020304" pitchFamily="18" charset="0"/>
              </a:rPr>
              <a:t>macrophages</a:t>
            </a:r>
          </a:p>
          <a:p>
            <a:pPr lvl="1"/>
            <a:r>
              <a:rPr lang="en-US" sz="2200" dirty="0">
                <a:latin typeface="Times New Roman" panose="02020603050405020304" pitchFamily="18" charset="0"/>
                <a:cs typeface="Times New Roman" panose="02020603050405020304" pitchFamily="18" charset="0"/>
              </a:rPr>
              <a:t>induces hemolytic process</a:t>
            </a:r>
          </a:p>
          <a:p>
            <a:endParaRPr lang="en-US" sz="2400" dirty="0">
              <a:latin typeface="Times New Roman" panose="02020603050405020304" pitchFamily="18" charset="0"/>
              <a:cs typeface="Times New Roman" panose="02020603050405020304" pitchFamily="18" charset="0"/>
            </a:endParaRPr>
          </a:p>
        </p:txBody>
      </p:sp>
      <p:pic>
        <p:nvPicPr>
          <p:cNvPr id="1026" name="Picture 2" descr="C:\Users\pjt8\AppData\Local\Microsoft\Windows\Temporary Internet Files\Content.Outlook\XQXXTYN2\SCD vs normal blood fl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524000"/>
            <a:ext cx="3276237"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144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vert="horz" lIns="91440" tIns="45720" rIns="91440" bIns="45720" rtlCol="0" anchor="ctr">
            <a:normAutofit/>
          </a:bodyPr>
          <a:lstStyle/>
          <a:p>
            <a:r>
              <a:rPr lang="en-US" sz="3800" dirty="0">
                <a:solidFill>
                  <a:srgbClr val="C00000"/>
                </a:solidFill>
                <a:latin typeface="Times New Roman" panose="02020603050405020304" pitchFamily="18" charset="0"/>
                <a:cs typeface="Times New Roman" panose="02020603050405020304" pitchFamily="18" charset="0"/>
              </a:rPr>
              <a:t>Hemolysis and </a:t>
            </a:r>
            <a:r>
              <a:rPr lang="en-US" sz="3800" dirty="0" err="1">
                <a:solidFill>
                  <a:srgbClr val="C00000"/>
                </a:solidFill>
                <a:latin typeface="Times New Roman" panose="02020603050405020304" pitchFamily="18" charset="0"/>
                <a:cs typeface="Times New Roman" panose="02020603050405020304" pitchFamily="18" charset="0"/>
              </a:rPr>
              <a:t>Vaso</a:t>
            </a:r>
            <a:r>
              <a:rPr lang="en-US" sz="3800" dirty="0">
                <a:solidFill>
                  <a:srgbClr val="C00000"/>
                </a:solidFill>
                <a:latin typeface="Times New Roman" panose="02020603050405020304" pitchFamily="18" charset="0"/>
                <a:cs typeface="Times New Roman" panose="02020603050405020304" pitchFamily="18" charset="0"/>
              </a:rPr>
              <a:t>-occlusion </a:t>
            </a:r>
          </a:p>
        </p:txBody>
      </p:sp>
      <p:sp>
        <p:nvSpPr>
          <p:cNvPr id="29699" name="Rectangle 4"/>
          <p:cNvSpPr>
            <a:spLocks noGrp="1" noChangeArrowheads="1"/>
          </p:cNvSpPr>
          <p:nvPr>
            <p:ph type="body" idx="1"/>
          </p:nvPr>
        </p:nvSpPr>
        <p:spPr>
          <a:xfrm>
            <a:off x="457200" y="1371600"/>
            <a:ext cx="4040188" cy="639762"/>
          </a:xfrm>
        </p:spPr>
        <p:txBody>
          <a:bodyPr>
            <a:normAutofit/>
          </a:bodyPr>
          <a:lstStyle/>
          <a:p>
            <a:r>
              <a:rPr lang="en-US" dirty="0">
                <a:latin typeface="Times New Roman" panose="02020603050405020304" pitchFamily="18" charset="0"/>
                <a:cs typeface="Times New Roman" panose="02020603050405020304" pitchFamily="18" charset="0"/>
              </a:rPr>
              <a:t>Hemolysis</a:t>
            </a:r>
            <a:endParaRPr lang="en-US" dirty="0" smtClean="0"/>
          </a:p>
        </p:txBody>
      </p:sp>
      <p:sp>
        <p:nvSpPr>
          <p:cNvPr id="5" name="Content Placeholder 4"/>
          <p:cNvSpPr>
            <a:spLocks noGrp="1"/>
          </p:cNvSpPr>
          <p:nvPr>
            <p:ph sz="half" idx="2"/>
          </p:nvPr>
        </p:nvSpPr>
        <p:spPr>
          <a:xfrm>
            <a:off x="457200" y="2011362"/>
            <a:ext cx="3886200" cy="3951288"/>
          </a:xfrm>
        </p:spPr>
        <p:txBody>
          <a:bodyPr>
            <a:normAutofit/>
          </a:bodyPr>
          <a:lstStyle/>
          <a:p>
            <a:pPr>
              <a:spcBef>
                <a:spcPct val="40000"/>
              </a:spcBef>
            </a:pPr>
            <a:r>
              <a:rPr lang="en-US" sz="2300" b="1" dirty="0">
                <a:latin typeface="Times New Roman" panose="02020603050405020304" pitchFamily="18" charset="0"/>
                <a:cs typeface="Times New Roman" panose="02020603050405020304" pitchFamily="18" charset="0"/>
              </a:rPr>
              <a:t>Anemia</a:t>
            </a:r>
            <a:r>
              <a:rPr lang="en-US" sz="2300" dirty="0">
                <a:latin typeface="Times New Roman" panose="02020603050405020304" pitchFamily="18" charset="0"/>
                <a:cs typeface="Times New Roman" panose="02020603050405020304" pitchFamily="18" charset="0"/>
              </a:rPr>
              <a:t> in SCD is caused by red cell destruction, or hemolysis</a:t>
            </a:r>
          </a:p>
          <a:p>
            <a:pPr>
              <a:spcBef>
                <a:spcPct val="40000"/>
              </a:spcBef>
            </a:pPr>
            <a:r>
              <a:rPr lang="en-US" sz="2300" dirty="0">
                <a:latin typeface="Times New Roman" panose="02020603050405020304" pitchFamily="18" charset="0"/>
                <a:cs typeface="Times New Roman" panose="02020603050405020304" pitchFamily="18" charset="0"/>
              </a:rPr>
              <a:t>D</a:t>
            </a:r>
            <a:r>
              <a:rPr lang="en-US" sz="2300" dirty="0" smtClean="0">
                <a:latin typeface="Times New Roman" panose="02020603050405020304" pitchFamily="18" charset="0"/>
                <a:cs typeface="Times New Roman" panose="02020603050405020304" pitchFamily="18" charset="0"/>
              </a:rPr>
              <a:t>egree </a:t>
            </a:r>
            <a:r>
              <a:rPr lang="en-US" sz="2300" dirty="0">
                <a:latin typeface="Times New Roman" panose="02020603050405020304" pitchFamily="18" charset="0"/>
                <a:cs typeface="Times New Roman" panose="02020603050405020304" pitchFamily="18" charset="0"/>
              </a:rPr>
              <a:t>of anemia varies widely between patients </a:t>
            </a:r>
          </a:p>
          <a:p>
            <a:pPr>
              <a:spcBef>
                <a:spcPct val="40000"/>
              </a:spcBef>
            </a:pPr>
            <a:r>
              <a:rPr lang="en-US" sz="2300" dirty="0">
                <a:latin typeface="Times New Roman" panose="02020603050405020304" pitchFamily="18" charset="0"/>
                <a:cs typeface="Times New Roman" panose="02020603050405020304" pitchFamily="18" charset="0"/>
              </a:rPr>
              <a:t>Red cell production by the bone marrow increases dramatically, but is unable to keep pace with the destruction</a:t>
            </a:r>
          </a:p>
          <a:p>
            <a:endParaRPr lang="en-US" sz="2300" dirty="0"/>
          </a:p>
        </p:txBody>
      </p:sp>
      <p:sp>
        <p:nvSpPr>
          <p:cNvPr id="6" name="Text Placeholder 5"/>
          <p:cNvSpPr>
            <a:spLocks noGrp="1"/>
          </p:cNvSpPr>
          <p:nvPr>
            <p:ph type="body" sz="quarter" idx="3"/>
          </p:nvPr>
        </p:nvSpPr>
        <p:spPr>
          <a:xfrm>
            <a:off x="4645025" y="1371600"/>
            <a:ext cx="4041775" cy="639762"/>
          </a:xfrm>
        </p:spPr>
        <p:txBody>
          <a:bodyPr>
            <a:normAutofit/>
          </a:bodyPr>
          <a:lstStyle/>
          <a:p>
            <a:r>
              <a:rPr lang="en-US" dirty="0" err="1">
                <a:latin typeface="Times New Roman" panose="02020603050405020304" pitchFamily="18" charset="0"/>
                <a:cs typeface="Times New Roman" panose="02020603050405020304" pitchFamily="18" charset="0"/>
              </a:rPr>
              <a:t>Vaso</a:t>
            </a:r>
            <a:r>
              <a:rPr lang="en-US" dirty="0">
                <a:latin typeface="Times New Roman" panose="02020603050405020304" pitchFamily="18" charset="0"/>
                <a:cs typeface="Times New Roman" panose="02020603050405020304" pitchFamily="18" charset="0"/>
              </a:rPr>
              <a:t>-occlusion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quarter" idx="4"/>
          </p:nvPr>
        </p:nvSpPr>
        <p:spPr>
          <a:xfrm>
            <a:off x="4645025" y="2011362"/>
            <a:ext cx="4346575" cy="3951288"/>
          </a:xfrm>
        </p:spPr>
        <p:txBody>
          <a:bodyPr>
            <a:noAutofit/>
          </a:bodyPr>
          <a:lstStyle/>
          <a:p>
            <a:r>
              <a:rPr lang="en-US" sz="2300" dirty="0" smtClean="0">
                <a:latin typeface="Times New Roman" panose="02020603050405020304" pitchFamily="18" charset="0"/>
                <a:cs typeface="Times New Roman" panose="02020603050405020304" pitchFamily="18" charset="0"/>
              </a:rPr>
              <a:t>Complex </a:t>
            </a:r>
            <a:r>
              <a:rPr lang="en-US" sz="2300" dirty="0">
                <a:latin typeface="Times New Roman" panose="02020603050405020304" pitchFamily="18" charset="0"/>
                <a:cs typeface="Times New Roman" panose="02020603050405020304" pitchFamily="18" charset="0"/>
              </a:rPr>
              <a:t>process initiated by rigid and abnormally shaped sickled RBC’s</a:t>
            </a:r>
          </a:p>
          <a:p>
            <a:pPr>
              <a:spcBef>
                <a:spcPct val="40000"/>
              </a:spcBef>
            </a:pPr>
            <a:r>
              <a:rPr lang="en-US" sz="2300" dirty="0">
                <a:latin typeface="Times New Roman" panose="02020603050405020304" pitchFamily="18" charset="0"/>
                <a:cs typeface="Times New Roman" panose="02020603050405020304" pitchFamily="18" charset="0"/>
              </a:rPr>
              <a:t>Abnormal adhesion occurs to the endothelium</a:t>
            </a:r>
          </a:p>
          <a:p>
            <a:pPr>
              <a:spcBef>
                <a:spcPct val="40000"/>
              </a:spcBef>
            </a:pPr>
            <a:r>
              <a:rPr lang="en-US" sz="2300" dirty="0">
                <a:latin typeface="Times New Roman" panose="02020603050405020304" pitchFamily="18" charset="0"/>
                <a:cs typeface="Times New Roman" panose="02020603050405020304" pitchFamily="18" charset="0"/>
              </a:rPr>
              <a:t>Activation of WBC’s, RBC’s </a:t>
            </a:r>
            <a:r>
              <a:rPr lang="en-US" sz="2300" dirty="0" smtClean="0">
                <a:latin typeface="Times New Roman" panose="02020603050405020304" pitchFamily="18" charset="0"/>
                <a:cs typeface="Times New Roman" panose="02020603050405020304" pitchFamily="18" charset="0"/>
              </a:rPr>
              <a:t>&amp; </a:t>
            </a:r>
            <a:r>
              <a:rPr lang="en-US" sz="2300" dirty="0">
                <a:latin typeface="Times New Roman" panose="02020603050405020304" pitchFamily="18" charset="0"/>
                <a:cs typeface="Times New Roman" panose="02020603050405020304" pitchFamily="18" charset="0"/>
              </a:rPr>
              <a:t>the endothelial surface which enhances the VOC process</a:t>
            </a:r>
          </a:p>
          <a:p>
            <a:pPr>
              <a:spcBef>
                <a:spcPct val="40000"/>
              </a:spcBef>
            </a:pPr>
            <a:r>
              <a:rPr lang="en-US" sz="2300" dirty="0">
                <a:latin typeface="Times New Roman" panose="02020603050405020304" pitchFamily="18" charset="0"/>
                <a:cs typeface="Times New Roman" panose="02020603050405020304" pitchFamily="18" charset="0"/>
              </a:rPr>
              <a:t>Results in tissue damage, hypoxia, </a:t>
            </a:r>
            <a:r>
              <a:rPr lang="en-US" sz="2300" dirty="0" smtClean="0">
                <a:latin typeface="Times New Roman" panose="02020603050405020304" pitchFamily="18" charset="0"/>
                <a:cs typeface="Times New Roman" panose="02020603050405020304" pitchFamily="18" charset="0"/>
              </a:rPr>
              <a:t>necrosis, &amp; organ </a:t>
            </a:r>
            <a:r>
              <a:rPr lang="en-US" sz="2300" dirty="0">
                <a:latin typeface="Times New Roman" panose="02020603050405020304" pitchFamily="18" charset="0"/>
                <a:cs typeface="Times New Roman" panose="02020603050405020304" pitchFamily="18" charset="0"/>
              </a:rPr>
              <a:t>dysfunction</a:t>
            </a:r>
          </a:p>
          <a:p>
            <a:endParaRPr lang="en-US" sz="2300" dirty="0">
              <a:latin typeface="Times New Roman" panose="02020603050405020304" pitchFamily="18" charset="0"/>
              <a:cs typeface="Times New Roman" panose="02020603050405020304" pitchFamily="18" charset="0"/>
            </a:endParaRPr>
          </a:p>
        </p:txBody>
      </p:sp>
      <p:sp>
        <p:nvSpPr>
          <p:cNvPr id="29700" name="Rectangle 5"/>
          <p:cNvSpPr>
            <a:spLocks noChangeArrowheads="1"/>
          </p:cNvSpPr>
          <p:nvPr/>
        </p:nvSpPr>
        <p:spPr bwMode="auto">
          <a:xfrm>
            <a:off x="-3886200" y="1502979"/>
            <a:ext cx="3505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l">
              <a:spcBef>
                <a:spcPct val="20000"/>
              </a:spcBef>
            </a:pPr>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pPr marL="228600" indent="-228600">
              <a:spcBef>
                <a:spcPct val="20000"/>
              </a:spcBef>
            </a:pPr>
            <a:endParaRPr lang="en-US" sz="1800" dirty="0">
              <a:latin typeface="Times New Roman" panose="02020603050405020304" pitchFamily="18" charset="0"/>
              <a:cs typeface="Times New Roman" panose="02020603050405020304" pitchFamily="18" charset="0"/>
            </a:endParaRPr>
          </a:p>
          <a:p>
            <a:pPr marL="228600" indent="-228600">
              <a:spcBef>
                <a:spcPct val="20000"/>
              </a:spcBef>
            </a:pPr>
            <a:endParaRPr lang="en-US" sz="1600" dirty="0">
              <a:latin typeface="Times New Roman" panose="02020603050405020304" pitchFamily="18" charset="0"/>
              <a:cs typeface="Times New Roman" panose="02020603050405020304" pitchFamily="18" charset="0"/>
            </a:endParaRPr>
          </a:p>
        </p:txBody>
      </p:sp>
      <p:sp>
        <p:nvSpPr>
          <p:cNvPr id="29701" name="Line 10"/>
          <p:cNvSpPr>
            <a:spLocks noChangeShapeType="1"/>
          </p:cNvSpPr>
          <p:nvPr/>
        </p:nvSpPr>
        <p:spPr bwMode="auto">
          <a:xfrm>
            <a:off x="4572000" y="2057400"/>
            <a:ext cx="0" cy="396240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957548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7"/>
          <p:cNvSpPr>
            <a:spLocks noGrp="1" noChangeArrowheads="1"/>
          </p:cNvSpPr>
          <p:nvPr>
            <p:ph type="title"/>
          </p:nvPr>
        </p:nvSpPr>
        <p:spPr>
          <a:xfrm>
            <a:off x="457200" y="76200"/>
            <a:ext cx="8229600" cy="762000"/>
          </a:xfrm>
        </p:spPr>
        <p:txBody>
          <a:bodyPr vert="horz" lIns="91440" tIns="45720" rIns="91440" bIns="45720" rtlCol="0" anchor="ctr">
            <a:normAutofit/>
          </a:bodyPr>
          <a:lstStyle/>
          <a:p>
            <a:r>
              <a:rPr lang="en-US" sz="3800" dirty="0">
                <a:solidFill>
                  <a:srgbClr val="C00000"/>
                </a:solidFill>
                <a:latin typeface="Times New Roman" panose="02020603050405020304" pitchFamily="18" charset="0"/>
                <a:cs typeface="Times New Roman" panose="02020603050405020304" pitchFamily="18" charset="0"/>
              </a:rPr>
              <a:t>Acute and Chronic Manifestations</a:t>
            </a:r>
          </a:p>
        </p:txBody>
      </p:sp>
      <p:sp>
        <p:nvSpPr>
          <p:cNvPr id="30723" name="Rectangle 5"/>
          <p:cNvSpPr>
            <a:spLocks noGrp="1" noChangeArrowheads="1"/>
          </p:cNvSpPr>
          <p:nvPr>
            <p:ph type="body" idx="1"/>
          </p:nvPr>
        </p:nvSpPr>
        <p:spPr>
          <a:xfrm>
            <a:off x="457200" y="762000"/>
            <a:ext cx="4040188" cy="710704"/>
          </a:xfrm>
          <a:noFill/>
        </p:spPr>
        <p:txBody>
          <a:bodyPr>
            <a:normAutofit/>
          </a:bodyPr>
          <a:lstStyle/>
          <a:p>
            <a:pPr>
              <a:lnSpc>
                <a:spcPct val="120000"/>
              </a:lnSpc>
              <a:spcBef>
                <a:spcPts val="0"/>
              </a:spcBef>
            </a:pPr>
            <a:r>
              <a:rPr lang="en-US" dirty="0">
                <a:latin typeface="Times New Roman" panose="02020603050405020304" pitchFamily="18" charset="0"/>
                <a:cs typeface="Times New Roman" panose="02020603050405020304" pitchFamily="18" charset="0"/>
              </a:rPr>
              <a:t>Acute </a:t>
            </a:r>
            <a:r>
              <a:rPr lang="en-US" dirty="0" smtClean="0">
                <a:latin typeface="Times New Roman" panose="02020603050405020304" pitchFamily="18" charset="0"/>
                <a:cs typeface="Times New Roman" panose="02020603050405020304" pitchFamily="18" charset="0"/>
              </a:rPr>
              <a:t>Manifestations</a:t>
            </a:r>
            <a:endParaRPr lang="en-US"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sz="half" idx="2"/>
          </p:nvPr>
        </p:nvSpPr>
        <p:spPr>
          <a:xfrm>
            <a:off x="457200" y="1554162"/>
            <a:ext cx="3657600" cy="4389438"/>
          </a:xfrm>
        </p:spPr>
        <p:txBody>
          <a:bodyPr>
            <a:normAutofit/>
          </a:bodyPr>
          <a:lstStyle/>
          <a:p>
            <a:pPr>
              <a:lnSpc>
                <a:spcPct val="120000"/>
              </a:lnSpc>
              <a:spcBef>
                <a:spcPts val="0"/>
              </a:spcBef>
            </a:pPr>
            <a:r>
              <a:rPr lang="en-US" sz="1700" b="1" dirty="0" smtClean="0">
                <a:latin typeface="Times New Roman" panose="02020603050405020304" pitchFamily="18" charset="0"/>
                <a:cs typeface="Times New Roman" panose="02020603050405020304" pitchFamily="18" charset="0"/>
              </a:rPr>
              <a:t>Bacterial </a:t>
            </a:r>
            <a:r>
              <a:rPr lang="en-US" sz="1700" b="1" dirty="0">
                <a:latin typeface="Times New Roman" panose="02020603050405020304" pitchFamily="18" charset="0"/>
                <a:cs typeface="Times New Roman" panose="02020603050405020304" pitchFamily="18" charset="0"/>
              </a:rPr>
              <a:t>sepsis or meningitis*</a:t>
            </a:r>
          </a:p>
          <a:p>
            <a:pPr>
              <a:lnSpc>
                <a:spcPct val="120000"/>
              </a:lnSpc>
              <a:spcBef>
                <a:spcPts val="0"/>
              </a:spcBef>
            </a:pPr>
            <a:r>
              <a:rPr lang="en-US" sz="1700" dirty="0">
                <a:latin typeface="Times New Roman" panose="02020603050405020304" pitchFamily="18" charset="0"/>
                <a:cs typeface="Times New Roman" panose="02020603050405020304" pitchFamily="18" charset="0"/>
              </a:rPr>
              <a:t>Recurrent </a:t>
            </a:r>
            <a:r>
              <a:rPr lang="en-US" sz="1700" dirty="0" err="1">
                <a:latin typeface="Times New Roman" panose="02020603050405020304" pitchFamily="18" charset="0"/>
                <a:cs typeface="Times New Roman" panose="02020603050405020304" pitchFamily="18" charset="0"/>
              </a:rPr>
              <a:t>vaso</a:t>
            </a:r>
            <a:r>
              <a:rPr lang="en-US" sz="1700" dirty="0">
                <a:latin typeface="Times New Roman" panose="02020603050405020304" pitchFamily="18" charset="0"/>
                <a:cs typeface="Times New Roman" panose="02020603050405020304" pitchFamily="18" charset="0"/>
              </a:rPr>
              <a:t>-occlusive pain (</a:t>
            </a:r>
            <a:r>
              <a:rPr lang="en-US" sz="1700" dirty="0" err="1">
                <a:latin typeface="Times New Roman" panose="02020603050405020304" pitchFamily="18" charset="0"/>
                <a:cs typeface="Times New Roman" panose="02020603050405020304" pitchFamily="18" charset="0"/>
              </a:rPr>
              <a:t>dactylitis</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musculo</a:t>
            </a:r>
            <a:r>
              <a:rPr lang="en-US" sz="1700" dirty="0">
                <a:latin typeface="Times New Roman" panose="02020603050405020304" pitchFamily="18" charset="0"/>
                <a:cs typeface="Times New Roman" panose="02020603050405020304" pitchFamily="18" charset="0"/>
              </a:rPr>
              <a:t>-skeletal or abdominal pain)</a:t>
            </a:r>
          </a:p>
          <a:p>
            <a:pPr>
              <a:lnSpc>
                <a:spcPct val="120000"/>
              </a:lnSpc>
              <a:spcBef>
                <a:spcPts val="0"/>
              </a:spcBef>
            </a:pPr>
            <a:r>
              <a:rPr lang="en-US" sz="1700" b="1" dirty="0">
                <a:latin typeface="Times New Roman" panose="02020603050405020304" pitchFamily="18" charset="0"/>
                <a:cs typeface="Times New Roman" panose="02020603050405020304" pitchFamily="18" charset="0"/>
              </a:rPr>
              <a:t>Splenic sequestration*</a:t>
            </a:r>
          </a:p>
          <a:p>
            <a:pPr>
              <a:lnSpc>
                <a:spcPct val="120000"/>
              </a:lnSpc>
              <a:spcBef>
                <a:spcPts val="0"/>
              </a:spcBef>
            </a:pPr>
            <a:r>
              <a:rPr lang="en-US" sz="1700" b="1" dirty="0">
                <a:latin typeface="Times New Roman" panose="02020603050405020304" pitchFamily="18" charset="0"/>
                <a:cs typeface="Times New Roman" panose="02020603050405020304" pitchFamily="18" charset="0"/>
              </a:rPr>
              <a:t>Aplastic crisis*</a:t>
            </a:r>
          </a:p>
          <a:p>
            <a:pPr>
              <a:lnSpc>
                <a:spcPct val="120000"/>
              </a:lnSpc>
              <a:spcBef>
                <a:spcPts val="0"/>
              </a:spcBef>
            </a:pPr>
            <a:r>
              <a:rPr lang="en-US" sz="1700" b="1" dirty="0">
                <a:latin typeface="Times New Roman" panose="02020603050405020304" pitchFamily="18" charset="0"/>
                <a:cs typeface="Times New Roman" panose="02020603050405020304" pitchFamily="18" charset="0"/>
              </a:rPr>
              <a:t>Acute chest syndrome*</a:t>
            </a:r>
          </a:p>
          <a:p>
            <a:pPr>
              <a:lnSpc>
                <a:spcPct val="120000"/>
              </a:lnSpc>
              <a:spcBef>
                <a:spcPts val="0"/>
              </a:spcBef>
            </a:pPr>
            <a:r>
              <a:rPr lang="en-US" sz="1700" b="1" dirty="0">
                <a:latin typeface="Times New Roman" panose="02020603050405020304" pitchFamily="18" charset="0"/>
                <a:cs typeface="Times New Roman" panose="02020603050405020304" pitchFamily="18" charset="0"/>
              </a:rPr>
              <a:t>Stroke*</a:t>
            </a:r>
          </a:p>
          <a:p>
            <a:pPr>
              <a:lnSpc>
                <a:spcPct val="120000"/>
              </a:lnSpc>
              <a:spcBef>
                <a:spcPts val="0"/>
              </a:spcBef>
            </a:pPr>
            <a:r>
              <a:rPr lang="en-US" sz="1700" dirty="0">
                <a:latin typeface="Times New Roman" panose="02020603050405020304" pitchFamily="18" charset="0"/>
                <a:cs typeface="Times New Roman" panose="02020603050405020304" pitchFamily="18" charset="0"/>
              </a:rPr>
              <a:t>Priapism</a:t>
            </a:r>
          </a:p>
          <a:p>
            <a:pPr>
              <a:lnSpc>
                <a:spcPct val="120000"/>
              </a:lnSpc>
              <a:spcBef>
                <a:spcPts val="0"/>
              </a:spcBef>
            </a:pPr>
            <a:r>
              <a:rPr lang="en-US" sz="1700" dirty="0">
                <a:latin typeface="Times New Roman" panose="02020603050405020304" pitchFamily="18" charset="0"/>
                <a:cs typeface="Times New Roman" panose="02020603050405020304" pitchFamily="18" charset="0"/>
              </a:rPr>
              <a:t>Hematuria, including papillary necrosis</a:t>
            </a:r>
          </a:p>
          <a:p>
            <a:endParaRPr lang="en-US" dirty="0">
              <a:latin typeface="Times New Roman" panose="02020603050405020304" pitchFamily="18" charset="0"/>
              <a:cs typeface="Times New Roman" panose="02020603050405020304" pitchFamily="18" charset="0"/>
            </a:endParaRPr>
          </a:p>
        </p:txBody>
      </p:sp>
      <p:sp>
        <p:nvSpPr>
          <p:cNvPr id="30722" name="Rectangle 4"/>
          <p:cNvSpPr>
            <a:spLocks noGrp="1" noChangeArrowheads="1"/>
          </p:cNvSpPr>
          <p:nvPr>
            <p:ph type="body" sz="quarter" idx="3"/>
          </p:nvPr>
        </p:nvSpPr>
        <p:spPr>
          <a:xfrm>
            <a:off x="4645025" y="762000"/>
            <a:ext cx="4041775" cy="710704"/>
          </a:xfrm>
        </p:spPr>
        <p:txBody>
          <a:bodyPr>
            <a:noAutofit/>
          </a:bodyPr>
          <a:lstStyle/>
          <a:p>
            <a:pPr>
              <a:lnSpc>
                <a:spcPct val="110000"/>
              </a:lnSpc>
              <a:spcBef>
                <a:spcPts val="0"/>
              </a:spcBef>
            </a:pPr>
            <a:r>
              <a:rPr lang="en-US" dirty="0">
                <a:latin typeface="Times New Roman" panose="02020603050405020304" pitchFamily="18" charset="0"/>
                <a:cs typeface="Times New Roman" panose="02020603050405020304" pitchFamily="18" charset="0"/>
              </a:rPr>
              <a:t>Chronic </a:t>
            </a:r>
            <a:r>
              <a:rPr lang="en-US" dirty="0" smtClean="0">
                <a:latin typeface="Times New Roman" panose="02020603050405020304" pitchFamily="18" charset="0"/>
                <a:cs typeface="Times New Roman" panose="02020603050405020304" pitchFamily="18" charset="0"/>
              </a:rPr>
              <a:t>Manifestations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4"/>
          </p:nvPr>
        </p:nvSpPr>
        <p:spPr>
          <a:xfrm>
            <a:off x="4645025" y="1554162"/>
            <a:ext cx="4041775" cy="4999038"/>
          </a:xfrm>
        </p:spPr>
        <p:txBody>
          <a:bodyPr>
            <a:noAutofit/>
          </a:bodyPr>
          <a:lstStyle/>
          <a:p>
            <a:pPr>
              <a:lnSpc>
                <a:spcPct val="110000"/>
              </a:lnSpc>
              <a:spcBef>
                <a:spcPts val="0"/>
              </a:spcBef>
            </a:pPr>
            <a:r>
              <a:rPr lang="en-US" sz="1800" dirty="0" smtClean="0">
                <a:latin typeface="Times New Roman" panose="02020603050405020304" pitchFamily="18" charset="0"/>
                <a:cs typeface="Times New Roman" panose="02020603050405020304" pitchFamily="18" charset="0"/>
              </a:rPr>
              <a:t>Anemia</a:t>
            </a:r>
            <a:endParaRPr lang="en-US" sz="1800" dirty="0">
              <a:latin typeface="Times New Roman" panose="02020603050405020304" pitchFamily="18" charset="0"/>
              <a:cs typeface="Times New Roman" panose="02020603050405020304" pitchFamily="18" charset="0"/>
            </a:endParaRPr>
          </a:p>
          <a:p>
            <a:pPr>
              <a:lnSpc>
                <a:spcPct val="110000"/>
              </a:lnSpc>
              <a:spcBef>
                <a:spcPts val="0"/>
              </a:spcBef>
            </a:pPr>
            <a:r>
              <a:rPr lang="en-US" sz="1800" dirty="0">
                <a:latin typeface="Times New Roman" panose="02020603050405020304" pitchFamily="18" charset="0"/>
                <a:cs typeface="Times New Roman" panose="02020603050405020304" pitchFamily="18" charset="0"/>
              </a:rPr>
              <a:t>Jaundice</a:t>
            </a:r>
          </a:p>
          <a:p>
            <a:pPr>
              <a:lnSpc>
                <a:spcPct val="110000"/>
              </a:lnSpc>
              <a:spcBef>
                <a:spcPts val="0"/>
              </a:spcBef>
            </a:pPr>
            <a:r>
              <a:rPr lang="en-US" sz="1800" dirty="0">
                <a:latin typeface="Times New Roman" panose="02020603050405020304" pitchFamily="18" charset="0"/>
                <a:cs typeface="Times New Roman" panose="02020603050405020304" pitchFamily="18" charset="0"/>
              </a:rPr>
              <a:t>Splenomegaly</a:t>
            </a:r>
          </a:p>
          <a:p>
            <a:pPr>
              <a:lnSpc>
                <a:spcPct val="110000"/>
              </a:lnSpc>
              <a:spcBef>
                <a:spcPts val="0"/>
              </a:spcBef>
            </a:pPr>
            <a:r>
              <a:rPr lang="en-US" sz="1800" dirty="0">
                <a:latin typeface="Times New Roman" panose="02020603050405020304" pitchFamily="18" charset="0"/>
                <a:cs typeface="Times New Roman" panose="02020603050405020304" pitchFamily="18" charset="0"/>
              </a:rPr>
              <a:t>Functional </a:t>
            </a:r>
            <a:r>
              <a:rPr lang="en-US" sz="1800" dirty="0" err="1">
                <a:latin typeface="Times New Roman" panose="02020603050405020304" pitchFamily="18" charset="0"/>
                <a:cs typeface="Times New Roman" panose="02020603050405020304" pitchFamily="18" charset="0"/>
              </a:rPr>
              <a:t>asplenia</a:t>
            </a:r>
            <a:endParaRPr lang="en-US" sz="1800" dirty="0">
              <a:latin typeface="Times New Roman" panose="02020603050405020304" pitchFamily="18" charset="0"/>
              <a:cs typeface="Times New Roman" panose="02020603050405020304" pitchFamily="18" charset="0"/>
            </a:endParaRPr>
          </a:p>
          <a:p>
            <a:pPr>
              <a:lnSpc>
                <a:spcPct val="110000"/>
              </a:lnSpc>
              <a:spcBef>
                <a:spcPts val="0"/>
              </a:spcBef>
            </a:pPr>
            <a:r>
              <a:rPr lang="en-US" sz="1800" dirty="0">
                <a:latin typeface="Times New Roman" panose="02020603050405020304" pitchFamily="18" charset="0"/>
                <a:cs typeface="Times New Roman" panose="02020603050405020304" pitchFamily="18" charset="0"/>
              </a:rPr>
              <a:t>Cardiomegaly and functional murmurs</a:t>
            </a:r>
          </a:p>
          <a:p>
            <a:pPr>
              <a:lnSpc>
                <a:spcPct val="110000"/>
              </a:lnSpc>
              <a:spcBef>
                <a:spcPts val="0"/>
              </a:spcBef>
            </a:pPr>
            <a:r>
              <a:rPr lang="en-US" sz="1800" dirty="0" err="1">
                <a:latin typeface="Times New Roman" panose="02020603050405020304" pitchFamily="18" charset="0"/>
                <a:cs typeface="Times New Roman" panose="02020603050405020304" pitchFamily="18" charset="0"/>
              </a:rPr>
              <a:t>Hyposthenuria</a:t>
            </a:r>
            <a:r>
              <a:rPr lang="en-US" sz="1800" dirty="0">
                <a:latin typeface="Times New Roman" panose="02020603050405020304" pitchFamily="18" charset="0"/>
                <a:cs typeface="Times New Roman" panose="02020603050405020304" pitchFamily="18" charset="0"/>
              </a:rPr>
              <a:t> and enuresis</a:t>
            </a:r>
          </a:p>
          <a:p>
            <a:pPr>
              <a:lnSpc>
                <a:spcPct val="110000"/>
              </a:lnSpc>
              <a:spcBef>
                <a:spcPts val="0"/>
              </a:spcBef>
            </a:pPr>
            <a:r>
              <a:rPr lang="en-US" sz="1800" dirty="0" err="1">
                <a:latin typeface="Times New Roman" panose="02020603050405020304" pitchFamily="18" charset="0"/>
                <a:cs typeface="Times New Roman" panose="02020603050405020304" pitchFamily="18" charset="0"/>
              </a:rPr>
              <a:t>Proteinemia</a:t>
            </a:r>
            <a:endParaRPr lang="en-US" sz="1800" dirty="0">
              <a:latin typeface="Times New Roman" panose="02020603050405020304" pitchFamily="18" charset="0"/>
              <a:cs typeface="Times New Roman" panose="02020603050405020304" pitchFamily="18" charset="0"/>
            </a:endParaRPr>
          </a:p>
          <a:p>
            <a:pPr>
              <a:lnSpc>
                <a:spcPct val="110000"/>
              </a:lnSpc>
              <a:spcBef>
                <a:spcPts val="0"/>
              </a:spcBef>
            </a:pPr>
            <a:r>
              <a:rPr lang="en-US" sz="1800" dirty="0" err="1">
                <a:latin typeface="Times New Roman" panose="02020603050405020304" pitchFamily="18" charset="0"/>
                <a:cs typeface="Times New Roman" panose="02020603050405020304" pitchFamily="18" charset="0"/>
              </a:rPr>
              <a:t>Cholelithiasis</a:t>
            </a:r>
            <a:endParaRPr lang="en-US" sz="1800" dirty="0">
              <a:latin typeface="Times New Roman" panose="02020603050405020304" pitchFamily="18" charset="0"/>
              <a:cs typeface="Times New Roman" panose="02020603050405020304" pitchFamily="18" charset="0"/>
            </a:endParaRPr>
          </a:p>
          <a:p>
            <a:pPr>
              <a:lnSpc>
                <a:spcPct val="110000"/>
              </a:lnSpc>
              <a:spcBef>
                <a:spcPts val="0"/>
              </a:spcBef>
            </a:pPr>
            <a:r>
              <a:rPr lang="en-US" sz="1800" dirty="0">
                <a:latin typeface="Times New Roman" panose="02020603050405020304" pitchFamily="18" charset="0"/>
                <a:cs typeface="Times New Roman" panose="02020603050405020304" pitchFamily="18" charset="0"/>
              </a:rPr>
              <a:t>Delayed growth and sexual maturation</a:t>
            </a:r>
          </a:p>
          <a:p>
            <a:pPr>
              <a:lnSpc>
                <a:spcPct val="110000"/>
              </a:lnSpc>
              <a:spcBef>
                <a:spcPts val="0"/>
              </a:spcBef>
            </a:pPr>
            <a:r>
              <a:rPr lang="en-US" sz="1800" b="1" dirty="0">
                <a:latin typeface="Times New Roman" panose="02020603050405020304" pitchFamily="18" charset="0"/>
                <a:cs typeface="Times New Roman" panose="02020603050405020304" pitchFamily="18" charset="0"/>
              </a:rPr>
              <a:t>Restrictive lung disease*</a:t>
            </a:r>
          </a:p>
          <a:p>
            <a:pPr>
              <a:lnSpc>
                <a:spcPct val="110000"/>
              </a:lnSpc>
              <a:spcBef>
                <a:spcPts val="0"/>
              </a:spcBef>
            </a:pPr>
            <a:r>
              <a:rPr lang="en-US" sz="1800" b="1" dirty="0">
                <a:latin typeface="Times New Roman" panose="02020603050405020304" pitchFamily="18" charset="0"/>
                <a:cs typeface="Times New Roman" panose="02020603050405020304" pitchFamily="18" charset="0"/>
              </a:rPr>
              <a:t>Pulmonary hypertension*</a:t>
            </a:r>
          </a:p>
          <a:p>
            <a:pPr>
              <a:lnSpc>
                <a:spcPct val="110000"/>
              </a:lnSpc>
              <a:spcBef>
                <a:spcPts val="0"/>
              </a:spcBef>
            </a:pPr>
            <a:r>
              <a:rPr lang="en-US" sz="1800" dirty="0">
                <a:latin typeface="Times New Roman" panose="02020603050405020304" pitchFamily="18" charset="0"/>
                <a:cs typeface="Times New Roman" panose="02020603050405020304" pitchFamily="18" charset="0"/>
              </a:rPr>
              <a:t>Avascular necrosis</a:t>
            </a:r>
          </a:p>
          <a:p>
            <a:pPr>
              <a:lnSpc>
                <a:spcPct val="110000"/>
              </a:lnSpc>
              <a:spcBef>
                <a:spcPts val="0"/>
              </a:spcBef>
            </a:pPr>
            <a:r>
              <a:rPr lang="en-US" sz="1800" dirty="0">
                <a:latin typeface="Times New Roman" panose="02020603050405020304" pitchFamily="18" charset="0"/>
                <a:cs typeface="Times New Roman" panose="02020603050405020304" pitchFamily="18" charset="0"/>
              </a:rPr>
              <a:t>Proliferative retinopathy</a:t>
            </a:r>
          </a:p>
          <a:p>
            <a:pPr>
              <a:lnSpc>
                <a:spcPct val="110000"/>
              </a:lnSpc>
              <a:spcBef>
                <a:spcPts val="0"/>
              </a:spcBef>
            </a:pPr>
            <a:r>
              <a:rPr lang="en-US" sz="1800" dirty="0">
                <a:latin typeface="Times New Roman" panose="02020603050405020304" pitchFamily="18" charset="0"/>
                <a:cs typeface="Times New Roman" panose="02020603050405020304" pitchFamily="18" charset="0"/>
              </a:rPr>
              <a:t>Leg ulcers</a:t>
            </a:r>
          </a:p>
          <a:p>
            <a:pPr>
              <a:lnSpc>
                <a:spcPct val="110000"/>
              </a:lnSpc>
              <a:spcBef>
                <a:spcPts val="0"/>
              </a:spcBef>
            </a:pPr>
            <a:r>
              <a:rPr lang="en-US" sz="1800" b="1" dirty="0" err="1">
                <a:latin typeface="Times New Roman" panose="02020603050405020304" pitchFamily="18" charset="0"/>
                <a:cs typeface="Times New Roman" panose="02020603050405020304" pitchFamily="18" charset="0"/>
              </a:rPr>
              <a:t>Transfusional</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hemosiderosis</a:t>
            </a:r>
            <a:r>
              <a:rPr lang="en-US" sz="1800" b="1" dirty="0" smtClean="0">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p:txBody>
      </p:sp>
      <p:sp>
        <p:nvSpPr>
          <p:cNvPr id="30725" name="Line 8"/>
          <p:cNvSpPr>
            <a:spLocks noChangeShapeType="1"/>
          </p:cNvSpPr>
          <p:nvPr/>
        </p:nvSpPr>
        <p:spPr bwMode="auto">
          <a:xfrm>
            <a:off x="4267200" y="1676400"/>
            <a:ext cx="0" cy="396240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0726" name="Text Box 9"/>
          <p:cNvSpPr txBox="1">
            <a:spLocks noChangeArrowheads="1"/>
          </p:cNvSpPr>
          <p:nvPr/>
        </p:nvSpPr>
        <p:spPr bwMode="auto">
          <a:xfrm>
            <a:off x="457200" y="6096000"/>
            <a:ext cx="4267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algn="ctr" eaLnBrk="0" fontAlgn="base" hangingPunct="0">
              <a:spcBef>
                <a:spcPct val="0"/>
              </a:spcBef>
              <a:spcAft>
                <a:spcPct val="0"/>
              </a:spcAft>
              <a:defRPr sz="900">
                <a:solidFill>
                  <a:schemeClr val="tx1"/>
                </a:solidFill>
                <a:latin typeface="Arial" charset="0"/>
              </a:defRPr>
            </a:lvl6pPr>
            <a:lvl7pPr marL="2971800" indent="-228600" algn="ctr" eaLnBrk="0" fontAlgn="base" hangingPunct="0">
              <a:spcBef>
                <a:spcPct val="0"/>
              </a:spcBef>
              <a:spcAft>
                <a:spcPct val="0"/>
              </a:spcAft>
              <a:defRPr sz="900">
                <a:solidFill>
                  <a:schemeClr val="tx1"/>
                </a:solidFill>
                <a:latin typeface="Arial" charset="0"/>
              </a:defRPr>
            </a:lvl7pPr>
            <a:lvl8pPr marL="3429000" indent="-228600" algn="ctr" eaLnBrk="0" fontAlgn="base" hangingPunct="0">
              <a:spcBef>
                <a:spcPct val="0"/>
              </a:spcBef>
              <a:spcAft>
                <a:spcPct val="0"/>
              </a:spcAft>
              <a:defRPr sz="900">
                <a:solidFill>
                  <a:schemeClr val="tx1"/>
                </a:solidFill>
                <a:latin typeface="Arial" charset="0"/>
              </a:defRPr>
            </a:lvl8pPr>
            <a:lvl9pPr marL="3886200" indent="-228600" algn="ctr" eaLnBrk="0" fontAlgn="base" hangingPunct="0">
              <a:spcBef>
                <a:spcPct val="0"/>
              </a:spcBef>
              <a:spcAft>
                <a:spcPct val="0"/>
              </a:spcAft>
              <a:defRPr sz="900">
                <a:solidFill>
                  <a:schemeClr val="tx1"/>
                </a:solidFill>
                <a:latin typeface="Arial" charset="0"/>
              </a:defRPr>
            </a:lvl9pPr>
          </a:lstStyle>
          <a:p>
            <a:pPr>
              <a:spcBef>
                <a:spcPct val="50000"/>
              </a:spcBef>
            </a:pPr>
            <a:r>
              <a:rPr lang="en-US" sz="1600" b="1" dirty="0">
                <a:latin typeface="Times New Roman" pitchFamily="18" charset="0"/>
              </a:rPr>
              <a:t>*Potential cause of mortality</a:t>
            </a:r>
          </a:p>
        </p:txBody>
      </p:sp>
    </p:spTree>
    <p:extLst>
      <p:ext uri="{BB962C8B-B14F-4D97-AF65-F5344CB8AC3E}">
        <p14:creationId xmlns:p14="http://schemas.microsoft.com/office/powerpoint/2010/main" val="3963834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Clinical Scenario</a:t>
            </a:r>
            <a:endParaRPr lang="en-US" sz="3800" dirty="0"/>
          </a:p>
        </p:txBody>
      </p:sp>
      <p:sp>
        <p:nvSpPr>
          <p:cNvPr id="3" name="Content Placeholder 2"/>
          <p:cNvSpPr>
            <a:spLocks noGrp="1"/>
          </p:cNvSpPr>
          <p:nvPr>
            <p:ph idx="1"/>
          </p:nvPr>
        </p:nvSpPr>
        <p:spPr/>
        <p:txBody>
          <a:bodyPr/>
          <a:lstStyle/>
          <a:p>
            <a:r>
              <a:rPr lang="en-US" dirty="0" smtClean="0"/>
              <a:t>Cut and paste this link into your browser to view this short </a:t>
            </a:r>
            <a:r>
              <a:rPr lang="en-US" dirty="0" smtClean="0"/>
              <a:t>video</a:t>
            </a:r>
          </a:p>
          <a:p>
            <a:r>
              <a:rPr lang="en-US" dirty="0"/>
              <a:t>https://www.youtube.com/watch?v=Uu5VTETlbZM&amp;feature=youtu.be </a:t>
            </a:r>
          </a:p>
          <a:p>
            <a:pPr marL="0" indent="0">
              <a:buNone/>
            </a:pPr>
            <a:endParaRPr lang="en-US" dirty="0"/>
          </a:p>
        </p:txBody>
      </p:sp>
    </p:spTree>
    <p:extLst>
      <p:ext uri="{BB962C8B-B14F-4D97-AF65-F5344CB8AC3E}">
        <p14:creationId xmlns:p14="http://schemas.microsoft.com/office/powerpoint/2010/main" val="413814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smtClean="0"/>
              <a:t>Posttest- </a:t>
            </a:r>
            <a:r>
              <a:rPr lang="en-US" sz="3800" dirty="0"/>
              <a:t>Question 1</a:t>
            </a:r>
          </a:p>
        </p:txBody>
      </p:sp>
      <p:sp>
        <p:nvSpPr>
          <p:cNvPr id="3" name="Content Placeholder 2"/>
          <p:cNvSpPr>
            <a:spLocks noGrp="1"/>
          </p:cNvSpPr>
          <p:nvPr>
            <p:ph idx="1"/>
          </p:nvPr>
        </p:nvSpPr>
        <p:spPr/>
        <p:txBody>
          <a:bodyPr/>
          <a:lstStyle/>
          <a:p>
            <a:pPr marL="0" indent="0">
              <a:buNone/>
            </a:pPr>
            <a:r>
              <a:rPr lang="en-US" sz="2400" dirty="0" smtClean="0">
                <a:latin typeface="Constantia" pitchFamily="18" charset="0"/>
              </a:rPr>
              <a:t>Which genotype is associated with the most severe symptoms?</a:t>
            </a:r>
          </a:p>
          <a:p>
            <a:pPr marL="914400" lvl="1" indent="-514350">
              <a:buFont typeface="+mj-lt"/>
              <a:buAutoNum type="alphaLcPeriod"/>
            </a:pPr>
            <a:r>
              <a:rPr lang="en-US" sz="2400" dirty="0" smtClean="0">
                <a:latin typeface="Constantia" pitchFamily="18" charset="0"/>
              </a:rPr>
              <a:t>SS</a:t>
            </a:r>
          </a:p>
          <a:p>
            <a:pPr marL="914400" lvl="1" indent="-514350">
              <a:buFont typeface="+mj-lt"/>
              <a:buAutoNum type="alphaLcPeriod"/>
            </a:pPr>
            <a:r>
              <a:rPr lang="en-US" sz="2400" dirty="0" smtClean="0">
                <a:latin typeface="Constantia" pitchFamily="18" charset="0"/>
              </a:rPr>
              <a:t>SC</a:t>
            </a:r>
          </a:p>
          <a:p>
            <a:pPr marL="914400" lvl="1" indent="-514350">
              <a:buFont typeface="+mj-lt"/>
              <a:buAutoNum type="alphaLcPeriod"/>
            </a:pPr>
            <a:r>
              <a:rPr lang="en-US" sz="2400" dirty="0" smtClean="0">
                <a:latin typeface="Constantia" pitchFamily="18" charset="0"/>
              </a:rPr>
              <a:t>SB</a:t>
            </a:r>
            <a:r>
              <a:rPr lang="en-US" sz="2400" baseline="30000" dirty="0" smtClean="0">
                <a:latin typeface="Constantia" pitchFamily="18" charset="0"/>
              </a:rPr>
              <a:t>0</a:t>
            </a:r>
          </a:p>
          <a:p>
            <a:pPr marL="914400" lvl="1" indent="-514350">
              <a:buFont typeface="+mj-lt"/>
              <a:buAutoNum type="alphaLcPeriod"/>
            </a:pPr>
            <a:r>
              <a:rPr lang="en-US" sz="2400" dirty="0" smtClean="0">
                <a:latin typeface="Constantia" pitchFamily="18" charset="0"/>
              </a:rPr>
              <a:t>SB</a:t>
            </a:r>
            <a:r>
              <a:rPr lang="en-US" sz="2400" baseline="30000" dirty="0" smtClean="0">
                <a:latin typeface="Constantia" pitchFamily="18" charset="0"/>
              </a:rPr>
              <a:t>+</a:t>
            </a:r>
            <a:endParaRPr lang="en-US" sz="2400" baseline="30000" dirty="0">
              <a:latin typeface="Constantia" pitchFamily="18" charset="0"/>
            </a:endParaRPr>
          </a:p>
          <a:p>
            <a:pPr marL="400050" lvl="1" indent="0">
              <a:buNone/>
            </a:pPr>
            <a:endParaRPr lang="en-US" sz="2400" baseline="30000" dirty="0" smtClean="0">
              <a:latin typeface="Constantia" pitchFamily="18" charset="0"/>
            </a:endParaRPr>
          </a:p>
        </p:txBody>
      </p:sp>
    </p:spTree>
    <p:extLst>
      <p:ext uri="{BB962C8B-B14F-4D97-AF65-F5344CB8AC3E}">
        <p14:creationId xmlns:p14="http://schemas.microsoft.com/office/powerpoint/2010/main" val="1747542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smtClean="0"/>
              <a:t>Posttest- </a:t>
            </a:r>
            <a:r>
              <a:rPr lang="en-US" sz="3800" dirty="0"/>
              <a:t>Question 2</a:t>
            </a:r>
          </a:p>
        </p:txBody>
      </p:sp>
      <p:sp>
        <p:nvSpPr>
          <p:cNvPr id="3" name="Content Placeholder 2"/>
          <p:cNvSpPr>
            <a:spLocks noGrp="1"/>
          </p:cNvSpPr>
          <p:nvPr>
            <p:ph idx="1"/>
          </p:nvPr>
        </p:nvSpPr>
        <p:spPr/>
        <p:txBody>
          <a:bodyPr/>
          <a:lstStyle/>
          <a:p>
            <a:pPr marL="0" indent="0">
              <a:buNone/>
            </a:pPr>
            <a:r>
              <a:rPr lang="en-US" sz="2400" dirty="0" smtClean="0">
                <a:latin typeface="Constantia" pitchFamily="18" charset="0"/>
              </a:rPr>
              <a:t>What is the median lifespan for most individuals with SCD?</a:t>
            </a:r>
          </a:p>
          <a:p>
            <a:pPr marL="914400" lvl="1" indent="-514350">
              <a:buFont typeface="+mj-lt"/>
              <a:buAutoNum type="alphaLcPeriod"/>
            </a:pPr>
            <a:r>
              <a:rPr lang="en-US" sz="2200" dirty="0" smtClean="0"/>
              <a:t>20’s</a:t>
            </a:r>
          </a:p>
          <a:p>
            <a:pPr marL="914400" lvl="1" indent="-514350">
              <a:buFont typeface="+mj-lt"/>
              <a:buAutoNum type="alphaLcPeriod"/>
            </a:pPr>
            <a:r>
              <a:rPr lang="en-US" sz="2200" dirty="0" smtClean="0"/>
              <a:t>30’s</a:t>
            </a:r>
            <a:endParaRPr lang="en-US" sz="2200" dirty="0"/>
          </a:p>
          <a:p>
            <a:pPr marL="914400" lvl="1" indent="-514350">
              <a:buFont typeface="+mj-lt"/>
              <a:buAutoNum type="alphaLcPeriod"/>
            </a:pPr>
            <a:r>
              <a:rPr lang="en-US" sz="2200" dirty="0" smtClean="0"/>
              <a:t>40’s</a:t>
            </a:r>
            <a:endParaRPr lang="en-US" sz="2200" dirty="0"/>
          </a:p>
          <a:p>
            <a:pPr marL="914400" lvl="1" indent="-514350">
              <a:buFont typeface="+mj-lt"/>
              <a:buAutoNum type="alphaLcPeriod"/>
            </a:pPr>
            <a:r>
              <a:rPr lang="en-US" sz="2200" dirty="0" smtClean="0"/>
              <a:t>50’s</a:t>
            </a:r>
            <a:endParaRPr lang="en-US" sz="2200" dirty="0"/>
          </a:p>
        </p:txBody>
      </p:sp>
    </p:spTree>
    <p:extLst>
      <p:ext uri="{BB962C8B-B14F-4D97-AF65-F5344CB8AC3E}">
        <p14:creationId xmlns:p14="http://schemas.microsoft.com/office/powerpoint/2010/main" val="43531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Posttest Answers &amp; Rationale </a:t>
            </a:r>
            <a:endParaRPr lang="en-US" sz="3800"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b="1" i="1" dirty="0" smtClean="0"/>
              <a:t>Question 1</a:t>
            </a:r>
          </a:p>
          <a:p>
            <a:pPr lvl="1"/>
            <a:r>
              <a:rPr lang="en-US" sz="2200" dirty="0" smtClean="0"/>
              <a:t>Answer :  a) </a:t>
            </a:r>
            <a:r>
              <a:rPr lang="en-US" sz="2200" dirty="0" smtClean="0">
                <a:solidFill>
                  <a:prstClr val="black"/>
                </a:solidFill>
              </a:rPr>
              <a:t>SS</a:t>
            </a:r>
            <a:endParaRPr lang="en-US" sz="2200" dirty="0" smtClean="0"/>
          </a:p>
          <a:p>
            <a:pPr lvl="1"/>
            <a:r>
              <a:rPr lang="en-US" sz="2200" dirty="0" smtClean="0">
                <a:solidFill>
                  <a:prstClr val="black"/>
                </a:solidFill>
              </a:rPr>
              <a:t>Rationale: </a:t>
            </a:r>
            <a:r>
              <a:rPr lang="en-US" sz="2200" dirty="0"/>
              <a:t>Patients with SS have the most severe form of the disease which is associated with more complications. However, all patients can experience pain and multiple other complications. </a:t>
            </a:r>
          </a:p>
          <a:p>
            <a:r>
              <a:rPr lang="en-US" sz="2400" b="1" i="1" dirty="0" smtClean="0"/>
              <a:t>Question 2</a:t>
            </a:r>
          </a:p>
          <a:p>
            <a:pPr lvl="1"/>
            <a:r>
              <a:rPr lang="en-US" sz="2200" dirty="0"/>
              <a:t>Answer: c</a:t>
            </a:r>
            <a:r>
              <a:rPr lang="en-US" sz="2200" dirty="0" smtClean="0"/>
              <a:t>) 40’s</a:t>
            </a:r>
            <a:endParaRPr lang="en-US" sz="2200" dirty="0"/>
          </a:p>
          <a:p>
            <a:pPr lvl="1"/>
            <a:r>
              <a:rPr lang="en-US" sz="2200" dirty="0"/>
              <a:t>Rationale: The median lifespan continues to be 48 for females and 42 for males. </a:t>
            </a:r>
          </a:p>
        </p:txBody>
      </p:sp>
    </p:spTree>
    <p:extLst>
      <p:ext uri="{BB962C8B-B14F-4D97-AF65-F5344CB8AC3E}">
        <p14:creationId xmlns:p14="http://schemas.microsoft.com/office/powerpoint/2010/main" val="1030827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a:t>References</a:t>
            </a:r>
          </a:p>
        </p:txBody>
      </p:sp>
      <p:sp>
        <p:nvSpPr>
          <p:cNvPr id="3" name="Content Placeholder 2"/>
          <p:cNvSpPr>
            <a:spLocks noGrp="1"/>
          </p:cNvSpPr>
          <p:nvPr>
            <p:ph idx="1"/>
          </p:nvPr>
        </p:nvSpPr>
        <p:spPr/>
        <p:txBody>
          <a:bodyPr>
            <a:normAutofit/>
          </a:bodyPr>
          <a:lstStyle/>
          <a:p>
            <a:pPr>
              <a:buFont typeface="+mj-lt"/>
              <a:buAutoNum type="arabicPeriod"/>
            </a:pPr>
            <a:r>
              <a:rPr lang="en-US" sz="1800" dirty="0"/>
              <a:t>Hassell  KL. Population estimates of sickle cell disease in the U.S. Am J </a:t>
            </a:r>
            <a:r>
              <a:rPr lang="en-US" sz="1800" dirty="0" err="1"/>
              <a:t>Prev</a:t>
            </a:r>
            <a:r>
              <a:rPr lang="en-US" sz="1800" dirty="0"/>
              <a:t> Med. 2010;38(4S):S512-S521.</a:t>
            </a:r>
          </a:p>
          <a:p>
            <a:pPr lvl="0">
              <a:lnSpc>
                <a:spcPct val="150000"/>
              </a:lnSpc>
              <a:spcAft>
                <a:spcPct val="0"/>
              </a:spcAft>
              <a:buFont typeface="+mj-lt"/>
              <a:buAutoNum type="arabicPeriod"/>
              <a:defRPr/>
            </a:pPr>
            <a:r>
              <a:rPr lang="en-US" sz="1800" dirty="0"/>
              <a:t>Platt et al. Mortality in sickle cell disease, life expectancy and risk factors for early death. NEJM 1994. 330: 1639-44.</a:t>
            </a:r>
          </a:p>
          <a:p>
            <a:pPr lvl="0">
              <a:spcAft>
                <a:spcPct val="0"/>
              </a:spcAft>
              <a:buFont typeface="+mj-lt"/>
              <a:buAutoNum type="arabicPeriod"/>
              <a:defRPr/>
            </a:pPr>
            <a:r>
              <a:rPr lang="en-US" sz="1800" dirty="0" err="1"/>
              <a:t>Hamideh</a:t>
            </a:r>
            <a:r>
              <a:rPr lang="en-US" sz="1800" dirty="0"/>
              <a:t>, D. Trends in Mortality Among Patients with SCD in the United States. Is there any change in the past 10 years? 2012. 6th Annual Sickle Cell Disease Research and Educational Symposium &amp; Annual National SCD Scientific Meeting</a:t>
            </a:r>
          </a:p>
          <a:p>
            <a:pPr lvl="0">
              <a:lnSpc>
                <a:spcPct val="150000"/>
              </a:lnSpc>
              <a:spcAft>
                <a:spcPct val="0"/>
              </a:spcAft>
              <a:buFont typeface="+mj-lt"/>
              <a:buAutoNum type="arabicPeriod"/>
              <a:defRPr/>
            </a:pPr>
            <a:r>
              <a:rPr lang="en-US" sz="1800" dirty="0"/>
              <a:t>http://wonder.cdc.gov/controller/datarequest/D79</a:t>
            </a:r>
          </a:p>
          <a:p>
            <a:endParaRPr lang="en-US" sz="1800" dirty="0"/>
          </a:p>
        </p:txBody>
      </p:sp>
    </p:spTree>
    <p:extLst>
      <p:ext uri="{BB962C8B-B14F-4D97-AF65-F5344CB8AC3E}">
        <p14:creationId xmlns:p14="http://schemas.microsoft.com/office/powerpoint/2010/main" val="21376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Objectives</a:t>
            </a:r>
          </a:p>
        </p:txBody>
      </p:sp>
      <p:sp>
        <p:nvSpPr>
          <p:cNvPr id="3" name="Content Placeholder 2"/>
          <p:cNvSpPr>
            <a:spLocks noGrp="1"/>
          </p:cNvSpPr>
          <p:nvPr>
            <p:ph idx="1"/>
          </p:nvPr>
        </p:nvSpPr>
        <p:spPr/>
        <p:txBody>
          <a:bodyPr vert="horz" lIns="91440" tIns="45720" rIns="91440" bIns="45720" rtlCol="0">
            <a:normAutofit/>
          </a:bodyPr>
          <a:lstStyle/>
          <a:p>
            <a:r>
              <a:rPr lang="en-US" sz="2400" dirty="0"/>
              <a:t>Identify the genotype associated with the most severe form </a:t>
            </a:r>
            <a:r>
              <a:rPr lang="en-US" sz="2400" dirty="0" smtClean="0"/>
              <a:t>of sickle cell disease (SCD)</a:t>
            </a:r>
            <a:endParaRPr lang="en-US" sz="2400" dirty="0"/>
          </a:p>
          <a:p>
            <a:r>
              <a:rPr lang="en-US" sz="2400" dirty="0"/>
              <a:t>Identify the median lifespan for individuals with </a:t>
            </a:r>
            <a:r>
              <a:rPr lang="en-US" sz="2400" dirty="0" smtClean="0"/>
              <a:t>SCD</a:t>
            </a:r>
            <a:endParaRPr lang="en-US" sz="2400" dirty="0"/>
          </a:p>
          <a:p>
            <a:endParaRPr lang="en-US" sz="2400" dirty="0"/>
          </a:p>
        </p:txBody>
      </p:sp>
    </p:spTree>
    <p:extLst>
      <p:ext uri="{BB962C8B-B14F-4D97-AF65-F5344CB8AC3E}">
        <p14:creationId xmlns:p14="http://schemas.microsoft.com/office/powerpoint/2010/main" val="297181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a:t>Pretest- Question 1</a:t>
            </a:r>
          </a:p>
        </p:txBody>
      </p:sp>
      <p:sp>
        <p:nvSpPr>
          <p:cNvPr id="3" name="Content Placeholder 2"/>
          <p:cNvSpPr>
            <a:spLocks noGrp="1"/>
          </p:cNvSpPr>
          <p:nvPr>
            <p:ph idx="1"/>
          </p:nvPr>
        </p:nvSpPr>
        <p:spPr/>
        <p:txBody>
          <a:bodyPr/>
          <a:lstStyle/>
          <a:p>
            <a:pPr marL="0" indent="0">
              <a:buNone/>
            </a:pPr>
            <a:r>
              <a:rPr lang="en-US" sz="2400" dirty="0" smtClean="0">
                <a:latin typeface="Constantia" pitchFamily="18" charset="0"/>
              </a:rPr>
              <a:t>Which genotype is associated with the most severe symptoms?</a:t>
            </a:r>
          </a:p>
          <a:p>
            <a:pPr marL="914400" lvl="1" indent="-514350">
              <a:buFont typeface="+mj-lt"/>
              <a:buAutoNum type="alphaLcPeriod"/>
            </a:pPr>
            <a:r>
              <a:rPr lang="en-US" sz="2400" dirty="0" smtClean="0">
                <a:latin typeface="Constantia" pitchFamily="18" charset="0"/>
              </a:rPr>
              <a:t>SS</a:t>
            </a:r>
          </a:p>
          <a:p>
            <a:pPr marL="914400" lvl="1" indent="-514350">
              <a:buFont typeface="+mj-lt"/>
              <a:buAutoNum type="alphaLcPeriod"/>
            </a:pPr>
            <a:r>
              <a:rPr lang="en-US" sz="2400" dirty="0" smtClean="0">
                <a:latin typeface="Constantia" pitchFamily="18" charset="0"/>
              </a:rPr>
              <a:t>SC</a:t>
            </a:r>
          </a:p>
          <a:p>
            <a:pPr marL="914400" lvl="1" indent="-514350">
              <a:buFont typeface="+mj-lt"/>
              <a:buAutoNum type="alphaLcPeriod"/>
            </a:pPr>
            <a:r>
              <a:rPr lang="en-US" sz="2400" dirty="0" smtClean="0">
                <a:latin typeface="Constantia" pitchFamily="18" charset="0"/>
              </a:rPr>
              <a:t>SB</a:t>
            </a:r>
            <a:r>
              <a:rPr lang="en-US" sz="2400" baseline="30000" dirty="0" smtClean="0">
                <a:latin typeface="Constantia" pitchFamily="18" charset="0"/>
              </a:rPr>
              <a:t>0</a:t>
            </a:r>
          </a:p>
          <a:p>
            <a:pPr marL="914400" lvl="1" indent="-514350">
              <a:buFont typeface="+mj-lt"/>
              <a:buAutoNum type="alphaLcPeriod"/>
            </a:pPr>
            <a:r>
              <a:rPr lang="en-US" sz="2400" dirty="0" smtClean="0">
                <a:latin typeface="Constantia" pitchFamily="18" charset="0"/>
              </a:rPr>
              <a:t>SB</a:t>
            </a:r>
            <a:r>
              <a:rPr lang="en-US" sz="2400" baseline="30000" dirty="0" smtClean="0">
                <a:latin typeface="Constantia" pitchFamily="18" charset="0"/>
              </a:rPr>
              <a:t>+</a:t>
            </a:r>
            <a:endParaRPr lang="en-US" sz="2400" baseline="30000" dirty="0">
              <a:latin typeface="Constantia" pitchFamily="18" charset="0"/>
            </a:endParaRPr>
          </a:p>
          <a:p>
            <a:pPr marL="400050" lvl="1" indent="0">
              <a:buNone/>
            </a:pPr>
            <a:endParaRPr lang="en-US" sz="2400" baseline="30000" dirty="0" smtClean="0">
              <a:latin typeface="Constantia" pitchFamily="18" charset="0"/>
            </a:endParaRPr>
          </a:p>
        </p:txBody>
      </p:sp>
    </p:spTree>
    <p:extLst>
      <p:ext uri="{BB962C8B-B14F-4D97-AF65-F5344CB8AC3E}">
        <p14:creationId xmlns:p14="http://schemas.microsoft.com/office/powerpoint/2010/main" val="2235625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a:t>Pretest- Question 2</a:t>
            </a:r>
          </a:p>
        </p:txBody>
      </p:sp>
      <p:sp>
        <p:nvSpPr>
          <p:cNvPr id="3" name="Content Placeholder 2"/>
          <p:cNvSpPr>
            <a:spLocks noGrp="1"/>
          </p:cNvSpPr>
          <p:nvPr>
            <p:ph idx="1"/>
          </p:nvPr>
        </p:nvSpPr>
        <p:spPr/>
        <p:txBody>
          <a:bodyPr/>
          <a:lstStyle/>
          <a:p>
            <a:pPr marL="0" indent="0">
              <a:buNone/>
            </a:pPr>
            <a:r>
              <a:rPr lang="en-US" sz="2400" dirty="0" smtClean="0">
                <a:latin typeface="Constantia" pitchFamily="18" charset="0"/>
              </a:rPr>
              <a:t>What is the median lifespan for most individuals with SCD?</a:t>
            </a:r>
          </a:p>
          <a:p>
            <a:pPr marL="914400" lvl="1" indent="-514350">
              <a:buFont typeface="+mj-lt"/>
              <a:buAutoNum type="alphaLcPeriod"/>
            </a:pPr>
            <a:r>
              <a:rPr lang="en-US" sz="2200" dirty="0" smtClean="0"/>
              <a:t>20’s</a:t>
            </a:r>
          </a:p>
          <a:p>
            <a:pPr marL="914400" lvl="1" indent="-514350">
              <a:buFont typeface="+mj-lt"/>
              <a:buAutoNum type="alphaLcPeriod"/>
            </a:pPr>
            <a:r>
              <a:rPr lang="en-US" sz="2200" dirty="0" smtClean="0"/>
              <a:t>30’s</a:t>
            </a:r>
            <a:endParaRPr lang="en-US" sz="2200" dirty="0"/>
          </a:p>
          <a:p>
            <a:pPr marL="914400" lvl="1" indent="-514350">
              <a:buFont typeface="+mj-lt"/>
              <a:buAutoNum type="alphaLcPeriod"/>
            </a:pPr>
            <a:r>
              <a:rPr lang="en-US" sz="2200" dirty="0" smtClean="0"/>
              <a:t>40’s</a:t>
            </a:r>
            <a:endParaRPr lang="en-US" sz="2200" dirty="0"/>
          </a:p>
          <a:p>
            <a:pPr marL="914400" lvl="1" indent="-514350">
              <a:buFont typeface="+mj-lt"/>
              <a:buAutoNum type="alphaLcPeriod"/>
            </a:pPr>
            <a:r>
              <a:rPr lang="en-US" sz="2200" dirty="0" smtClean="0"/>
              <a:t>50’s</a:t>
            </a:r>
            <a:endParaRPr lang="en-US" sz="2200" dirty="0"/>
          </a:p>
        </p:txBody>
      </p:sp>
    </p:spTree>
    <p:extLst>
      <p:ext uri="{BB962C8B-B14F-4D97-AF65-F5344CB8AC3E}">
        <p14:creationId xmlns:p14="http://schemas.microsoft.com/office/powerpoint/2010/main" val="2437002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a:t>Epidemiology of SCD</a:t>
            </a:r>
          </a:p>
        </p:txBody>
      </p:sp>
      <p:sp>
        <p:nvSpPr>
          <p:cNvPr id="3" name="Content Placeholder 2"/>
          <p:cNvSpPr>
            <a:spLocks noGrp="1"/>
          </p:cNvSpPr>
          <p:nvPr>
            <p:ph idx="1"/>
          </p:nvPr>
        </p:nvSpPr>
        <p:spPr/>
        <p:txBody>
          <a:bodyPr vert="horz" lIns="91440" tIns="45720" rIns="91440" bIns="45720" rtlCol="0">
            <a:normAutofit/>
          </a:bodyPr>
          <a:lstStyle/>
          <a:p>
            <a:r>
              <a:rPr lang="en-US" sz="2400" dirty="0"/>
              <a:t>SCD is a genetic disease </a:t>
            </a:r>
            <a:r>
              <a:rPr lang="en-US" sz="2400" dirty="0" smtClean="0"/>
              <a:t>affecting70,000 </a:t>
            </a:r>
            <a:r>
              <a:rPr lang="en-US" sz="2400" dirty="0"/>
              <a:t>– 100,000 Americans, primarily of African </a:t>
            </a:r>
            <a:r>
              <a:rPr lang="en-US" sz="2400" dirty="0" smtClean="0"/>
              <a:t>descent </a:t>
            </a:r>
            <a:r>
              <a:rPr lang="en-US" sz="2400" baseline="30000" dirty="0" smtClean="0"/>
              <a:t>1</a:t>
            </a:r>
            <a:endParaRPr lang="en-US" sz="2400" dirty="0" smtClean="0"/>
          </a:p>
          <a:p>
            <a:pPr lvl="1"/>
            <a:r>
              <a:rPr lang="en-US" sz="2200" dirty="0" smtClean="0"/>
              <a:t>Most common genetic disease among blacks</a:t>
            </a:r>
          </a:p>
          <a:p>
            <a:pPr lvl="1"/>
            <a:r>
              <a:rPr lang="en-US" sz="2200" dirty="0" smtClean="0"/>
              <a:t>SCD </a:t>
            </a:r>
            <a:r>
              <a:rPr lang="en-US" sz="2200" dirty="0"/>
              <a:t>occurs in 1 of every 500 black births</a:t>
            </a:r>
          </a:p>
          <a:p>
            <a:r>
              <a:rPr lang="en-US" sz="2400" dirty="0"/>
              <a:t>1:1,100 Hispanics (eastern states) </a:t>
            </a:r>
          </a:p>
          <a:p>
            <a:r>
              <a:rPr lang="en-US" sz="2400" dirty="0"/>
              <a:t>1:32,000 Hispanics (western states)</a:t>
            </a:r>
          </a:p>
          <a:p>
            <a:r>
              <a:rPr lang="en-US" sz="2400" dirty="0" smtClean="0"/>
              <a:t>SCD </a:t>
            </a:r>
            <a:r>
              <a:rPr lang="en-US" sz="2400" dirty="0"/>
              <a:t>occurs in many other ethnic groups, including Northern Europeans and those that live in the Middle Eastern Countries</a:t>
            </a:r>
          </a:p>
          <a:p>
            <a:r>
              <a:rPr lang="en-US" sz="2400" dirty="0"/>
              <a:t>1:12 African-Americans are carriers (trait) for the disorder</a:t>
            </a:r>
          </a:p>
          <a:p>
            <a:endParaRPr lang="en-US" sz="2400" dirty="0"/>
          </a:p>
          <a:p>
            <a:pPr lvl="1"/>
            <a:endParaRPr lang="en-US" dirty="0"/>
          </a:p>
          <a:p>
            <a:endParaRPr lang="en-US" sz="2400" dirty="0"/>
          </a:p>
        </p:txBody>
      </p:sp>
    </p:spTree>
    <p:extLst>
      <p:ext uri="{BB962C8B-B14F-4D97-AF65-F5344CB8AC3E}">
        <p14:creationId xmlns:p14="http://schemas.microsoft.com/office/powerpoint/2010/main" val="485538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vert="horz" lIns="91440" tIns="45720" rIns="91440" bIns="45720" rtlCol="0" anchor="ctr">
            <a:normAutofit/>
          </a:bodyPr>
          <a:lstStyle/>
          <a:p>
            <a:r>
              <a:rPr lang="en-US" sz="3800" dirty="0">
                <a:solidFill>
                  <a:srgbClr val="C00000"/>
                </a:solidFill>
                <a:latin typeface="Times New Roman" panose="02020603050405020304" pitchFamily="18" charset="0"/>
                <a:cs typeface="Times New Roman" panose="02020603050405020304" pitchFamily="18" charset="0"/>
              </a:rPr>
              <a:t>SCD Common Genotypes</a:t>
            </a:r>
          </a:p>
        </p:txBody>
      </p:sp>
      <p:sp>
        <p:nvSpPr>
          <p:cNvPr id="31747" name="Rectangle 4"/>
          <p:cNvSpPr>
            <a:spLocks noGrp="1" noChangeArrowheads="1"/>
          </p:cNvSpPr>
          <p:nvPr>
            <p:ph type="body" idx="1"/>
          </p:nvPr>
        </p:nvSpPr>
        <p:spPr>
          <a:xfrm>
            <a:off x="460374" y="1535113"/>
            <a:ext cx="4037014" cy="639762"/>
          </a:xfrm>
        </p:spPr>
        <p:txBody>
          <a:bodyPr>
            <a:normAutofit/>
          </a:bodyPr>
          <a:lstStyle/>
          <a:p>
            <a:r>
              <a:rPr lang="en-US" u="sng" dirty="0" smtClean="0">
                <a:latin typeface="Times New Roman" panose="02020603050405020304" pitchFamily="18" charset="0"/>
                <a:cs typeface="Times New Roman" panose="02020603050405020304" pitchFamily="18" charset="0"/>
              </a:rPr>
              <a:t>Genotype</a:t>
            </a:r>
            <a:endParaRPr lang="en-US" u="sng" dirty="0">
              <a:latin typeface="Times New Roman" pitchFamily="18" charset="0"/>
              <a:cs typeface="Times New Roman" panose="02020603050405020304" pitchFamily="18" charset="0"/>
            </a:endParaRPr>
          </a:p>
        </p:txBody>
      </p:sp>
      <p:sp>
        <p:nvSpPr>
          <p:cNvPr id="2" name="Content Placeholder 1"/>
          <p:cNvSpPr>
            <a:spLocks noGrp="1"/>
          </p:cNvSpPr>
          <p:nvPr>
            <p:ph sz="half" idx="2"/>
          </p:nvPr>
        </p:nvSpPr>
        <p:spPr>
          <a:xfrm>
            <a:off x="457200" y="2174875"/>
            <a:ext cx="4572000" cy="3951288"/>
          </a:xfrm>
        </p:spPr>
        <p:txBody>
          <a:bodyPr>
            <a:normAutofit lnSpcReduction="10000"/>
          </a:bodyPr>
          <a:lstStyle/>
          <a:p>
            <a:r>
              <a:rPr lang="en-US" dirty="0">
                <a:latin typeface="Times New Roman" panose="02020603050405020304" pitchFamily="18" charset="0"/>
                <a:cs typeface="Times New Roman" panose="02020603050405020304" pitchFamily="18" charset="0"/>
              </a:rPr>
              <a:t>Sickle cell anemia (SS, most severe form)</a:t>
            </a:r>
          </a:p>
          <a:p>
            <a:r>
              <a:rPr lang="en-US" dirty="0">
                <a:latin typeface="Times New Roman" panose="02020603050405020304" pitchFamily="18" charset="0"/>
                <a:cs typeface="Times New Roman" panose="02020603050405020304" pitchFamily="18" charset="0"/>
              </a:rPr>
              <a:t>Sickle/</a:t>
            </a:r>
            <a:r>
              <a:rPr lang="en-US" dirty="0" err="1">
                <a:latin typeface="Times New Roman" panose="02020603050405020304" pitchFamily="18" charset="0"/>
                <a:cs typeface="Times New Roman" panose="02020603050405020304" pitchFamily="18" charset="0"/>
              </a:rPr>
              <a:t>Hb</a:t>
            </a:r>
            <a:r>
              <a:rPr lang="en-US" dirty="0">
                <a:latin typeface="Times New Roman" panose="02020603050405020304" pitchFamily="18" charset="0"/>
                <a:cs typeface="Times New Roman" panose="02020603050405020304" pitchFamily="18" charset="0"/>
              </a:rPr>
              <a:t> C disease (SC, lesser severity, but can still have pain episodes, and life-threatening complications)</a:t>
            </a:r>
          </a:p>
          <a:p>
            <a:r>
              <a:rPr lang="en-US" dirty="0">
                <a:latin typeface="Times New Roman" panose="02020603050405020304" pitchFamily="18" charset="0"/>
                <a:cs typeface="Times New Roman" panose="02020603050405020304" pitchFamily="18" charset="0"/>
              </a:rPr>
              <a:t>Sickle/Beta plus thalassemia (Sβ</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thalassemia, similar to SC)</a:t>
            </a:r>
          </a:p>
          <a:p>
            <a:r>
              <a:rPr lang="en-US" dirty="0">
                <a:latin typeface="Times New Roman" panose="02020603050405020304" pitchFamily="18" charset="0"/>
                <a:cs typeface="Times New Roman" panose="02020603050405020304" pitchFamily="18" charset="0"/>
              </a:rPr>
              <a:t>Sickle/Beta zero thalassemia</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(Sβ° thalassemia, similar to SS)</a:t>
            </a:r>
          </a:p>
          <a:p>
            <a:endParaRPr lang="en-US" dirty="0">
              <a:latin typeface="Times New Roman" panose="02020603050405020304" pitchFamily="18" charset="0"/>
              <a:cs typeface="Times New Roman" panose="02020603050405020304" pitchFamily="18" charset="0"/>
            </a:endParaRPr>
          </a:p>
        </p:txBody>
      </p:sp>
      <p:sp>
        <p:nvSpPr>
          <p:cNvPr id="31748" name="Rectangle 6"/>
          <p:cNvSpPr>
            <a:spLocks noGrp="1" noChangeArrowheads="1"/>
          </p:cNvSpPr>
          <p:nvPr>
            <p:ph type="body" sz="quarter" idx="3"/>
          </p:nvPr>
        </p:nvSpPr>
        <p:spPr>
          <a:xfrm>
            <a:off x="4953000" y="1535113"/>
            <a:ext cx="4038600" cy="639762"/>
          </a:xfrm>
        </p:spPr>
        <p:txBody>
          <a:bodyPr>
            <a:normAutofit fontScale="92500"/>
          </a:bodyPr>
          <a:lstStyle/>
          <a:p>
            <a:r>
              <a:rPr lang="en-US" u="sng" dirty="0">
                <a:latin typeface="Times New Roman" panose="02020603050405020304" pitchFamily="18" charset="0"/>
                <a:cs typeface="Times New Roman" panose="02020603050405020304" pitchFamily="18" charset="0"/>
              </a:rPr>
              <a:t>Approximate % of US Patients </a:t>
            </a:r>
          </a:p>
        </p:txBody>
      </p:sp>
      <p:sp>
        <p:nvSpPr>
          <p:cNvPr id="3" name="Content Placeholder 2"/>
          <p:cNvSpPr>
            <a:spLocks noGrp="1"/>
          </p:cNvSpPr>
          <p:nvPr>
            <p:ph sz="quarter" idx="4"/>
          </p:nvPr>
        </p:nvSpPr>
        <p:spPr>
          <a:xfrm>
            <a:off x="5181600" y="2174875"/>
            <a:ext cx="3276600" cy="3951288"/>
          </a:xfrm>
        </p:spPr>
        <p:txBody>
          <a:bodyPr/>
          <a:lstStyle/>
          <a:p>
            <a:pPr algn="ctr">
              <a:buFontTx/>
              <a:buNone/>
            </a:pPr>
            <a:r>
              <a:rPr lang="en-US" dirty="0">
                <a:latin typeface="Times New Roman" panose="02020603050405020304" pitchFamily="18" charset="0"/>
                <a:cs typeface="Times New Roman" panose="02020603050405020304" pitchFamily="18" charset="0"/>
              </a:rPr>
              <a:t>65 %</a:t>
            </a:r>
          </a:p>
          <a:p>
            <a:pPr algn="ctr">
              <a:buFontTx/>
              <a:buNone/>
            </a:pPr>
            <a:endParaRPr lang="en-US" dirty="0">
              <a:latin typeface="Times New Roman" panose="02020603050405020304" pitchFamily="18" charset="0"/>
              <a:cs typeface="Times New Roman" panose="02020603050405020304" pitchFamily="18" charset="0"/>
            </a:endParaRPr>
          </a:p>
          <a:p>
            <a:pPr algn="ctr">
              <a:buFontTx/>
              <a:buNone/>
            </a:pPr>
            <a:r>
              <a:rPr lang="en-US" dirty="0">
                <a:latin typeface="Times New Roman" panose="02020603050405020304" pitchFamily="18" charset="0"/>
                <a:cs typeface="Times New Roman" panose="02020603050405020304" pitchFamily="18" charset="0"/>
              </a:rPr>
              <a:t>25 %</a:t>
            </a:r>
          </a:p>
          <a:p>
            <a:pPr algn="ctr">
              <a:buFontTx/>
              <a:buNone/>
            </a:pPr>
            <a:endParaRPr lang="en-US" dirty="0">
              <a:latin typeface="Times New Roman" panose="02020603050405020304" pitchFamily="18" charset="0"/>
              <a:cs typeface="Times New Roman" panose="02020603050405020304" pitchFamily="18" charset="0"/>
            </a:endParaRPr>
          </a:p>
          <a:p>
            <a:pPr algn="ctr">
              <a:buFontTx/>
              <a:buNone/>
            </a:pPr>
            <a:endParaRPr lang="en-US" dirty="0">
              <a:latin typeface="Times New Roman" panose="02020603050405020304" pitchFamily="18" charset="0"/>
              <a:cs typeface="Times New Roman" panose="02020603050405020304" pitchFamily="18" charset="0"/>
            </a:endParaRPr>
          </a:p>
          <a:p>
            <a:pPr algn="ctr">
              <a:buFontTx/>
              <a:buNone/>
            </a:pPr>
            <a:r>
              <a:rPr lang="en-US" dirty="0">
                <a:latin typeface="Times New Roman" panose="02020603050405020304" pitchFamily="18" charset="0"/>
                <a:cs typeface="Times New Roman" panose="02020603050405020304" pitchFamily="18" charset="0"/>
              </a:rPr>
              <a:t> 8 %</a:t>
            </a:r>
          </a:p>
          <a:p>
            <a:pPr algn="ctr">
              <a:buFontTx/>
              <a:buNone/>
            </a:pPr>
            <a:endParaRPr lang="en-US" dirty="0">
              <a:latin typeface="Times New Roman" panose="02020603050405020304" pitchFamily="18" charset="0"/>
              <a:cs typeface="Times New Roman" panose="02020603050405020304" pitchFamily="18" charset="0"/>
            </a:endParaRPr>
          </a:p>
          <a:p>
            <a:pPr algn="ctr">
              <a:buFontTx/>
              <a:buNone/>
            </a:pPr>
            <a:r>
              <a:rPr lang="en-US" dirty="0">
                <a:latin typeface="Times New Roman" panose="02020603050405020304" pitchFamily="18" charset="0"/>
                <a:cs typeface="Times New Roman" panose="02020603050405020304" pitchFamily="18" charset="0"/>
              </a:rPr>
              <a:t> 2 %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645579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3800" dirty="0"/>
              <a:t>Comparison of Life Expectancy</a:t>
            </a:r>
            <a:br>
              <a:rPr lang="en-US" sz="3800" dirty="0"/>
            </a:br>
            <a:r>
              <a:rPr lang="en-US" sz="3800" dirty="0"/>
              <a:t>US Population vs. Sickle Cell Disease</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2133600"/>
            <a:ext cx="6742669" cy="396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766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rmAutofit/>
          </a:bodyPr>
          <a:lstStyle/>
          <a:p>
            <a:r>
              <a:rPr lang="en-US" sz="3800" dirty="0"/>
              <a:t>Changes in Life Expectancy</a:t>
            </a:r>
          </a:p>
        </p:txBody>
      </p:sp>
      <p:sp>
        <p:nvSpPr>
          <p:cNvPr id="5" name="Content Placeholder 4"/>
          <p:cNvSpPr>
            <a:spLocks noGrp="1"/>
          </p:cNvSpPr>
          <p:nvPr>
            <p:ph idx="1"/>
          </p:nvPr>
        </p:nvSpPr>
        <p:spPr/>
        <p:txBody>
          <a:bodyPr vert="horz" lIns="91440" tIns="45720" rIns="91440" bIns="45720" rtlCol="0">
            <a:normAutofit/>
          </a:bodyPr>
          <a:lstStyle/>
          <a:p>
            <a:r>
              <a:rPr lang="en-US" sz="2400" dirty="0"/>
              <a:t>National Center for Health </a:t>
            </a:r>
            <a:r>
              <a:rPr lang="en-US" sz="2400" dirty="0" smtClean="0"/>
              <a:t>Statistics </a:t>
            </a:r>
            <a:r>
              <a:rPr lang="en-US" sz="2400" baseline="30000" dirty="0" smtClean="0"/>
              <a:t>3</a:t>
            </a:r>
            <a:endParaRPr lang="en-US" sz="2400" baseline="30000" dirty="0"/>
          </a:p>
          <a:p>
            <a:r>
              <a:rPr lang="en-US" sz="2400" dirty="0"/>
              <a:t>Compared 1999-2007 with 1979-1998</a:t>
            </a:r>
          </a:p>
          <a:p>
            <a:r>
              <a:rPr lang="en-US" sz="2400" dirty="0"/>
              <a:t>Largest declines in ages 0-4</a:t>
            </a:r>
          </a:p>
          <a:p>
            <a:r>
              <a:rPr lang="en-US" sz="2400" dirty="0"/>
              <a:t>Smaller but significant declines up to age 19</a:t>
            </a:r>
          </a:p>
          <a:p>
            <a:pPr lvl="1"/>
            <a:r>
              <a:rPr lang="en-US" sz="2200" dirty="0"/>
              <a:t>Due to prophylactic treatment with penicillin and vaccinations</a:t>
            </a:r>
          </a:p>
          <a:p>
            <a:pPr lvl="1"/>
            <a:r>
              <a:rPr lang="en-US" sz="2200" dirty="0"/>
              <a:t>Transcranial </a:t>
            </a:r>
            <a:r>
              <a:rPr lang="en-US" sz="2200" dirty="0" err="1"/>
              <a:t>doppler</a:t>
            </a:r>
            <a:r>
              <a:rPr lang="en-US" sz="2200" dirty="0"/>
              <a:t> screening identifies children at risk of stroke; placed on chronic transfusion therapy to prevent stroke</a:t>
            </a:r>
          </a:p>
          <a:p>
            <a:r>
              <a:rPr lang="en-US" sz="2400" dirty="0"/>
              <a:t>No differences in the 20-24 age group</a:t>
            </a:r>
          </a:p>
          <a:p>
            <a:r>
              <a:rPr lang="en-US" sz="2400" dirty="0"/>
              <a:t>Increase in death rate ages: 45-54, 55-65, and 65-75</a:t>
            </a:r>
          </a:p>
          <a:p>
            <a:endParaRPr lang="en-US" sz="2400" dirty="0"/>
          </a:p>
        </p:txBody>
      </p:sp>
    </p:spTree>
    <p:extLst>
      <p:ext uri="{BB962C8B-B14F-4D97-AF65-F5344CB8AC3E}">
        <p14:creationId xmlns:p14="http://schemas.microsoft.com/office/powerpoint/2010/main" val="379426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800" dirty="0"/>
              <a:t>What is the pathophysiology?</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4983212"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025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10209</TotalTime>
  <Words>1251</Words>
  <Application>Microsoft Office PowerPoint</Application>
  <PresentationFormat>On-screen Show (4:3)</PresentationFormat>
  <Paragraphs>175</Paragraphs>
  <Slides>18</Slides>
  <Notes>9</Notes>
  <HiddenSlides>0</HiddenSlides>
  <MMClips>0</MMClips>
  <ScaleCrop>false</ScaleCrop>
  <HeadingPairs>
    <vt:vector size="4" baseType="variant">
      <vt:variant>
        <vt:lpstr>Theme</vt:lpstr>
      </vt:variant>
      <vt:variant>
        <vt:i4>6</vt:i4>
      </vt:variant>
      <vt:variant>
        <vt:lpstr>Slide Titles</vt:lpstr>
      </vt:variant>
      <vt:variant>
        <vt:i4>18</vt:i4>
      </vt:variant>
    </vt:vector>
  </HeadingPairs>
  <TitlesOfParts>
    <vt:vector size="24" baseType="lpstr">
      <vt:lpstr>Office Theme</vt:lpstr>
      <vt:lpstr>3_Custom Design</vt:lpstr>
      <vt:lpstr>4_Custom Design</vt:lpstr>
      <vt:lpstr>Custom Design</vt:lpstr>
      <vt:lpstr>2_Custom Design</vt:lpstr>
      <vt:lpstr>1_Custom Design</vt:lpstr>
      <vt:lpstr>Sickle Cell Disease: Core Concepts for  the Emergency Physician and Nurse  Epidemiology, Genetics, Pathophysiology </vt:lpstr>
      <vt:lpstr>Objectives</vt:lpstr>
      <vt:lpstr>Pretest- Question 1</vt:lpstr>
      <vt:lpstr>Pretest- Question 2</vt:lpstr>
      <vt:lpstr>Epidemiology of SCD</vt:lpstr>
      <vt:lpstr>SCD Common Genotypes</vt:lpstr>
      <vt:lpstr>Comparison of Life Expectancy US Population vs. Sickle Cell Disease</vt:lpstr>
      <vt:lpstr>Changes in Life Expectancy</vt:lpstr>
      <vt:lpstr>What is the pathophysiology?</vt:lpstr>
      <vt:lpstr>Normal Vs. Sickle Red Cells</vt:lpstr>
      <vt:lpstr>Prolonged Sickling of RBC’s</vt:lpstr>
      <vt:lpstr>Hemolysis and Vaso-occlusion </vt:lpstr>
      <vt:lpstr>Acute and Chronic Manifestations</vt:lpstr>
      <vt:lpstr>Clinical Scenario</vt:lpstr>
      <vt:lpstr>Posttest- Question 1</vt:lpstr>
      <vt:lpstr>Posttest- Question 2</vt:lpstr>
      <vt:lpstr>Posttest Answers &amp; Rationale </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Mariam Kayle</dc:creator>
  <cp:lastModifiedBy>Paula Tanabe, Ph.D.</cp:lastModifiedBy>
  <cp:revision>101</cp:revision>
  <dcterms:created xsi:type="dcterms:W3CDTF">2015-03-05T23:52:00Z</dcterms:created>
  <dcterms:modified xsi:type="dcterms:W3CDTF">2015-06-15T19:55:35Z</dcterms:modified>
</cp:coreProperties>
</file>