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  <p:sldMasterId id="2147483725" r:id="rId3"/>
    <p:sldMasterId id="2147483699" r:id="rId4"/>
    <p:sldMasterId id="2147483686" r:id="rId5"/>
    <p:sldMasterId id="2147483672" r:id="rId6"/>
  </p:sldMasterIdLst>
  <p:notesMasterIdLst>
    <p:notesMasterId r:id="rId25"/>
  </p:notesMasterIdLst>
  <p:sldIdLst>
    <p:sldId id="256" r:id="rId7"/>
    <p:sldId id="257" r:id="rId8"/>
    <p:sldId id="281" r:id="rId9"/>
    <p:sldId id="298" r:id="rId10"/>
    <p:sldId id="260" r:id="rId11"/>
    <p:sldId id="290" r:id="rId12"/>
    <p:sldId id="288" r:id="rId13"/>
    <p:sldId id="292" r:id="rId14"/>
    <p:sldId id="282" r:id="rId15"/>
    <p:sldId id="283" r:id="rId16"/>
    <p:sldId id="302" r:id="rId17"/>
    <p:sldId id="293" r:id="rId18"/>
    <p:sldId id="294" r:id="rId19"/>
    <p:sldId id="299" r:id="rId20"/>
    <p:sldId id="300" r:id="rId21"/>
    <p:sldId id="286" r:id="rId22"/>
    <p:sldId id="289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5382" autoAdjust="0"/>
  </p:normalViewPr>
  <p:slideViewPr>
    <p:cSldViewPr>
      <p:cViewPr>
        <p:scale>
          <a:sx n="60" d="100"/>
          <a:sy n="60" d="100"/>
        </p:scale>
        <p:origin x="-2122" y="-6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66EA-E5B2-4CDF-8F75-ADFE365CE51A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020B-9D8F-4DFF-BC0C-0E5A7AC5E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1020B-9D8F-4DFF-BC0C-0E5A7AC5E5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9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93095" y="0"/>
            <a:ext cx="1142468" cy="68848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95" y="35859"/>
            <a:ext cx="11509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3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8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28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3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81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10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1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74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12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2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77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7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284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0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06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0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5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05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6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122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5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171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2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316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647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2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1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64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4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31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4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97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21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5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3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33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8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33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1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49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6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4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673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2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78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70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23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86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069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824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14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5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6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46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1F4B-8B1C-4ED2-BE80-6FC8D510724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B29A-3287-42AD-814B-29A8B1D23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8" r:id="rId2"/>
    <p:sldLayoutId id="2147483684" r:id="rId3"/>
    <p:sldLayoutId id="2147483685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E9A2-FE36-40A3-B6D5-849CC5F4425E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7F52-2DC5-42A7-A09F-70509A1F6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BA45-67DD-4892-A684-71B497FC417D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F5D63-F1EF-4A19-A247-D13430AEA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E76D-1F65-499D-ACAA-4DCB8FC0C522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B0E-4617-40A9-BE4F-CDF2F0D28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CC4A-06C7-43BA-BDDD-9F33797E6EA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B02F8-16FA-4802-B761-715949C52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49D-4CDF-42DA-A6CD-2147F24C1126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45B8-7489-4734-9FDF-B61B1B6B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lbi.nih.gov/health-pro/guidelines/sickle-cell-disease-guidelin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books.aappublications.org/content/red-book-29th-edition-2012" TargetMode="External"/><Relationship Id="rId5" Type="http://schemas.openxmlformats.org/officeDocument/2006/relationships/hyperlink" Target="http://www.ncbi.nlm.nih.gov/pubmed/23361625" TargetMode="Externa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2972063" TargetMode="External"/><Relationship Id="rId2" Type="http://schemas.openxmlformats.org/officeDocument/2006/relationships/hyperlink" Target="http://www.nhlbi.nih.gov/health-pro/guidelines/sickle-cell-disease-guideline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books.aappublications.org/content/red-book-29th-edition-2012" TargetMode="External"/><Relationship Id="rId5" Type="http://schemas.openxmlformats.org/officeDocument/2006/relationships/hyperlink" Target="http://www.ncbi.nlm.nih.gov/pubmed/23361625" TargetMode="External"/><Relationship Id="rId4" Type="http://schemas.openxmlformats.org/officeDocument/2006/relationships/hyperlink" Target="http://www.ncbi.nlm.nih.gov/pubmed/2033195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79248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Sickle Cell Disease: Core Concepts for </a:t>
            </a:r>
            <a:br>
              <a:rPr lang="en-US" sz="3200" b="1" dirty="0" smtClean="0"/>
            </a:br>
            <a:r>
              <a:rPr lang="en-US" sz="3200" b="1" dirty="0" smtClean="0"/>
              <a:t>the Emergency Physician and Nurse</a:t>
            </a:r>
            <a:r>
              <a:rPr lang="en-US" sz="3800" b="1" dirty="0" smtClean="0"/>
              <a:t/>
            </a:r>
            <a:br>
              <a:rPr lang="en-US" sz="3800" b="1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Fever Management 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5791200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b="1" i="1" dirty="0" smtClean="0">
                <a:solidFill>
                  <a:schemeClr val="tx1"/>
                </a:solidFill>
              </a:rPr>
              <a:t>Mariam Kayle</a:t>
            </a:r>
            <a:r>
              <a:rPr lang="en-US" sz="1800" i="1" dirty="0" smtClean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MSN, </a:t>
            </a:r>
            <a:r>
              <a:rPr lang="en-US" sz="1800" dirty="0">
                <a:solidFill>
                  <a:schemeClr val="tx1"/>
                </a:solidFill>
              </a:rPr>
              <a:t>RN, </a:t>
            </a:r>
            <a:r>
              <a:rPr lang="en-US" sz="1800" dirty="0" smtClean="0">
                <a:solidFill>
                  <a:schemeClr val="tx1"/>
                </a:solidFill>
              </a:rPr>
              <a:t>CCNS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PhD Student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Duke University School of Nursin</a:t>
            </a:r>
            <a:r>
              <a:rPr lang="en-US" sz="1800" b="1" dirty="0" smtClean="0">
                <a:solidFill>
                  <a:schemeClr val="tx1"/>
                </a:solidFill>
              </a:rPr>
              <a:t>g</a:t>
            </a:r>
          </a:p>
          <a:p>
            <a:pPr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800" b="1" i="1" dirty="0">
                <a:solidFill>
                  <a:schemeClr val="tx1"/>
                </a:solidFill>
              </a:rPr>
              <a:t>  Paula Tanabe</a:t>
            </a:r>
            <a:r>
              <a:rPr lang="en-US" sz="1800" dirty="0">
                <a:solidFill>
                  <a:schemeClr val="tx1"/>
                </a:solidFill>
              </a:rPr>
              <a:t>, PhD, RN, FAEN, FAAN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Associate Professor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Duke University, Schools of Nursing and Medicine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Fever Management</a:t>
            </a:r>
            <a:endParaRPr lang="en-US" sz="3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300" y="1186933"/>
            <a:ext cx="8039100" cy="103453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Admit patients with fever </a:t>
            </a:r>
            <a:r>
              <a:rPr lang="en-US" sz="2400" u="sng" dirty="0" smtClean="0"/>
              <a:t>&gt; </a:t>
            </a:r>
            <a:r>
              <a:rPr lang="en-US" sz="2400" dirty="0" smtClean="0"/>
              <a:t>101.3</a:t>
            </a:r>
            <a:r>
              <a:rPr lang="en-US" sz="2400" baseline="50000" dirty="0" smtClean="0"/>
              <a:t>O</a:t>
            </a:r>
            <a:r>
              <a:rPr lang="en-US" sz="2400" dirty="0" smtClean="0"/>
              <a:t>F (38.5</a:t>
            </a:r>
            <a:r>
              <a:rPr lang="en-US" sz="2400" baseline="50000" dirty="0" smtClean="0"/>
              <a:t>O</a:t>
            </a:r>
            <a:r>
              <a:rPr lang="en-US" sz="2400" dirty="0" smtClean="0"/>
              <a:t>C), &amp; who appear ill for observation and IV antibiotic therapy </a:t>
            </a:r>
            <a:r>
              <a:rPr lang="en-US" sz="2400" baseline="30000" dirty="0" smtClean="0">
                <a:solidFill>
                  <a:prstClr val="black"/>
                </a:solidFill>
              </a:rPr>
              <a:t>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International guidelines for management of severe sepsis </a:t>
            </a:r>
            <a:r>
              <a:rPr lang="en-US" sz="2400" dirty="0" smtClean="0"/>
              <a:t>&amp; </a:t>
            </a:r>
            <a:r>
              <a:rPr lang="en-US" sz="2400" dirty="0"/>
              <a:t>septic shock, 2012 recommend the administration of broad-spectrum antimicrobials therapy within 1 hour of the recognition of septic </a:t>
            </a:r>
            <a:r>
              <a:rPr lang="en-US" sz="2400" dirty="0" smtClean="0"/>
              <a:t>shock </a:t>
            </a:r>
            <a:r>
              <a:rPr lang="en-US" sz="2400" baseline="40000" dirty="0" smtClean="0"/>
              <a:t>4</a:t>
            </a:r>
            <a:endParaRPr lang="en-US" sz="2400" baseline="400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endParaRPr lang="en-US" sz="2400" baseline="30000" dirty="0" smtClean="0">
              <a:solidFill>
                <a:prstClr val="black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09600" y="3181170"/>
            <a:ext cx="8229600" cy="22290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267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Fever Management</a:t>
            </a:r>
            <a:endParaRPr lang="en-US" sz="3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9" y="1289863"/>
            <a:ext cx="887139" cy="81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8569" y="132560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Pediatric considerations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09600" y="1885770"/>
            <a:ext cx="8229600" cy="22290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In </a:t>
            </a:r>
            <a:r>
              <a:rPr lang="en-US" sz="2400" dirty="0"/>
              <a:t>children with SCD with fever </a:t>
            </a:r>
            <a:r>
              <a:rPr lang="en-US" sz="2400" u="sng" dirty="0"/>
              <a:t>&gt; </a:t>
            </a:r>
            <a:r>
              <a:rPr lang="en-US" sz="2400" dirty="0"/>
              <a:t>101.3</a:t>
            </a:r>
            <a:r>
              <a:rPr lang="en-US" sz="2000" baseline="50000" dirty="0"/>
              <a:t>O</a:t>
            </a:r>
            <a:r>
              <a:rPr lang="en-US" sz="2400" dirty="0"/>
              <a:t>F (38.5</a:t>
            </a:r>
            <a:r>
              <a:rPr lang="en-US" sz="2000" baseline="50000" dirty="0"/>
              <a:t>O</a:t>
            </a:r>
            <a:r>
              <a:rPr lang="en-US" sz="2400" dirty="0"/>
              <a:t>C), </a:t>
            </a:r>
            <a:r>
              <a:rPr lang="en-US" sz="2400" b="1" u="sng" dirty="0"/>
              <a:t>promptly</a:t>
            </a:r>
            <a:r>
              <a:rPr lang="en-US" sz="2400" dirty="0"/>
              <a:t> administer ongoing empiric parenteral antibiotics coverage against streptococcus pneumonia </a:t>
            </a:r>
            <a:r>
              <a:rPr lang="en-US" sz="2400" dirty="0" smtClean="0"/>
              <a:t>&amp; gram </a:t>
            </a:r>
            <a:r>
              <a:rPr lang="en-US" sz="2400" dirty="0"/>
              <a:t>negative enteric organisms 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Subsequent </a:t>
            </a:r>
            <a:r>
              <a:rPr lang="en-US" sz="2400" dirty="0"/>
              <a:t>outpatient management using oral antibiotics is feasible in children who do not appear </a:t>
            </a:r>
            <a:r>
              <a:rPr lang="en-US" sz="2400" dirty="0" smtClean="0"/>
              <a:t>ill </a:t>
            </a:r>
            <a:r>
              <a:rPr lang="en-US" sz="2400" baseline="30000" dirty="0" smtClean="0"/>
              <a:t>1</a:t>
            </a:r>
            <a:endParaRPr lang="en-US" sz="2400" baseline="30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Some hospitals will admit all children &lt; 1 year old</a:t>
            </a:r>
          </a:p>
        </p:txBody>
      </p:sp>
    </p:spTree>
    <p:extLst>
      <p:ext uri="{BB962C8B-B14F-4D97-AF65-F5344CB8AC3E}">
        <p14:creationId xmlns:p14="http://schemas.microsoft.com/office/powerpoint/2010/main" val="21568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Fever Management</a:t>
            </a:r>
            <a:endParaRPr lang="en-US" sz="38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4343400"/>
            <a:ext cx="83820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US" sz="1600" dirty="0" smtClean="0"/>
              <a:t>Table modified </a:t>
            </a:r>
            <a:r>
              <a:rPr lang="en-US" sz="1600" dirty="0"/>
              <a:t>from Table 4.2  Antibacterial Drugs for Pediatric Patients Beyond the Newborn </a:t>
            </a:r>
            <a:r>
              <a:rPr lang="en-US" sz="1600" dirty="0" smtClean="0"/>
              <a:t>Period. </a:t>
            </a:r>
            <a:r>
              <a:rPr lang="en-US" sz="1600" dirty="0"/>
              <a:t>I</a:t>
            </a:r>
            <a:r>
              <a:rPr lang="en-US" sz="1600" dirty="0" smtClean="0"/>
              <a:t>n Red Book ®: </a:t>
            </a:r>
            <a:r>
              <a:rPr lang="en-US" sz="1600" dirty="0"/>
              <a:t>2012 </a:t>
            </a:r>
            <a:r>
              <a:rPr lang="en-US" sz="1600" dirty="0" smtClean="0"/>
              <a:t>Report of the Committee on Infectious Disease - </a:t>
            </a:r>
            <a:r>
              <a:rPr lang="en-US" sz="1600" dirty="0"/>
              <a:t>29th </a:t>
            </a:r>
            <a:r>
              <a:rPr lang="en-US" sz="1600" dirty="0" smtClean="0"/>
              <a:t>Ed</a:t>
            </a:r>
            <a:r>
              <a:rPr lang="en-US" sz="1600" b="1" dirty="0" smtClean="0"/>
              <a:t> </a:t>
            </a:r>
            <a:r>
              <a:rPr lang="en-US" sz="1600" baseline="30000" dirty="0"/>
              <a:t>5</a:t>
            </a:r>
            <a:r>
              <a:rPr lang="en-US" sz="1600" baseline="30000" dirty="0" smtClean="0"/>
              <a:t> </a:t>
            </a:r>
            <a:r>
              <a:rPr lang="en-US" sz="1600" b="1" dirty="0" smtClean="0"/>
              <a:t> </a:t>
            </a:r>
          </a:p>
          <a:p>
            <a:pPr marL="0" lvl="2" indent="0">
              <a:buNone/>
            </a:pPr>
            <a:r>
              <a:rPr lang="en-US" sz="1600" b="1" dirty="0" smtClean="0"/>
              <a:t>Doses are approximate &amp;should </a:t>
            </a:r>
            <a:r>
              <a:rPr lang="en-US" sz="1600" b="1" dirty="0"/>
              <a:t>be used only as a </a:t>
            </a:r>
            <a:r>
              <a:rPr lang="en-US" sz="1600" b="1" dirty="0" smtClean="0"/>
              <a:t>guideline</a:t>
            </a:r>
          </a:p>
          <a:p>
            <a:pPr marL="0" lvl="2" indent="0">
              <a:buNone/>
            </a:pPr>
            <a:endParaRPr lang="en-US" sz="1600" dirty="0" smtClean="0"/>
          </a:p>
          <a:p>
            <a:pPr marL="0" lvl="2" indent="0">
              <a:buNone/>
            </a:pPr>
            <a:r>
              <a:rPr lang="en-US" sz="1600" dirty="0" smtClean="0"/>
              <a:t>*For patients who are allergic to cephalosporin, Ceftriaxone is substituted with Clindamycin</a:t>
            </a:r>
          </a:p>
          <a:p>
            <a:pPr marL="0" lvl="2" indent="0">
              <a:buNone/>
            </a:pPr>
            <a:r>
              <a:rPr lang="en-US" sz="1600" dirty="0" smtClean="0"/>
              <a:t>** If meningitis is suspected. Titrate Vancomycin dose based on serum Vancomycin concentration </a:t>
            </a:r>
            <a:endParaRPr lang="en-US" sz="2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044435"/>
              </p:ext>
            </p:extLst>
          </p:nvPr>
        </p:nvGraphicFramePr>
        <p:xfrm>
          <a:off x="444061" y="1905000"/>
          <a:ext cx="8382001" cy="2023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055"/>
                <a:gridCol w="1358196"/>
                <a:gridCol w="972911"/>
                <a:gridCol w="2818039"/>
                <a:gridCol w="1447800"/>
              </a:tblGrid>
              <a:tr h="314056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Antibiotic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 Initial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IV dose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Daily IV dose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4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Pediatric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Adult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Pediatric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Adult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10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Ceftriaxone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mg/kg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g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mg/kg/day  in 1 or 2 doses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 g/day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0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Clindamycin IV*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 mg/kg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 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mg/kg/day in 3-4 doses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1.8-2.7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g/day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0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Vancomycin IV**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mg/kg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45-60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mg/kg/day in 3-4 doses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2-4 g/day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9122" y="1325097"/>
            <a:ext cx="3854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IV antibiotic therapy: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32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Clinical Scenario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and paste the link below into your browser to view this short video</a:t>
            </a:r>
          </a:p>
          <a:p>
            <a:r>
              <a:rPr lang="en-US" dirty="0" smtClean="0"/>
              <a:t>https</a:t>
            </a:r>
            <a:r>
              <a:rPr lang="en-US" dirty="0"/>
              <a:t>://www.youtube.com/watch?v=oyJYBDIs2uE&amp;feature=youtu.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Posttest- Question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4 year old female with SCD presents to the emergency department with one day history of fever (104.5</a:t>
            </a:r>
            <a:r>
              <a:rPr lang="en-US" sz="2400" dirty="0" smtClean="0">
                <a:solidFill>
                  <a:prstClr val="black"/>
                </a:solidFill>
              </a:rPr>
              <a:t>º</a:t>
            </a:r>
            <a:r>
              <a:rPr lang="en-US" sz="2400" dirty="0" smtClean="0"/>
              <a:t>F/40.3</a:t>
            </a:r>
            <a:r>
              <a:rPr lang="en-US" sz="2400" dirty="0">
                <a:solidFill>
                  <a:prstClr val="black"/>
                </a:solidFill>
              </a:rPr>
              <a:t>º</a:t>
            </a:r>
            <a:r>
              <a:rPr lang="en-US" sz="2400" dirty="0" smtClean="0">
                <a:solidFill>
                  <a:prstClr val="black"/>
                </a:solidFill>
              </a:rPr>
              <a:t>C). HR= 132/min, RR= 43/min, SpO2= 87%. Auscultation reveals </a:t>
            </a:r>
            <a:r>
              <a:rPr lang="en-US" sz="2400" dirty="0" err="1" smtClean="0">
                <a:solidFill>
                  <a:prstClr val="black"/>
                </a:solidFill>
              </a:rPr>
              <a:t>rales</a:t>
            </a:r>
            <a:r>
              <a:rPr lang="en-US" sz="2400" dirty="0" smtClean="0">
                <a:solidFill>
                  <a:prstClr val="black"/>
                </a:solidFill>
              </a:rPr>
              <a:t> at the basal lobes bilaterally. The initial workup for this patient should include:</a:t>
            </a:r>
            <a:endParaRPr lang="en-US" sz="22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/>
              <a:t>CBC </a:t>
            </a:r>
            <a:r>
              <a:rPr lang="en-US" sz="2200" dirty="0"/>
              <a:t>with </a:t>
            </a:r>
            <a:r>
              <a:rPr lang="en-US" sz="2200" dirty="0" smtClean="0"/>
              <a:t>differential &amp; reticulocyte </a:t>
            </a:r>
            <a:r>
              <a:rPr lang="en-US" sz="2200" dirty="0"/>
              <a:t>count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>
                <a:solidFill>
                  <a:prstClr val="black"/>
                </a:solidFill>
              </a:rPr>
              <a:t>CBC with </a:t>
            </a:r>
            <a:r>
              <a:rPr lang="en-US" sz="2200" dirty="0" smtClean="0">
                <a:solidFill>
                  <a:prstClr val="black"/>
                </a:solidFill>
              </a:rPr>
              <a:t>differential, reticulocyte count, &amp; </a:t>
            </a:r>
            <a:r>
              <a:rPr lang="en-US" sz="2200" dirty="0" smtClean="0"/>
              <a:t>blood culture</a:t>
            </a:r>
            <a:endParaRPr lang="en-US" sz="22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>
                <a:solidFill>
                  <a:prstClr val="black"/>
                </a:solidFill>
              </a:rPr>
              <a:t>CBC with differential, reticulocyte count, </a:t>
            </a:r>
            <a:r>
              <a:rPr lang="en-US" sz="2200" dirty="0" smtClean="0">
                <a:solidFill>
                  <a:prstClr val="black"/>
                </a:solidFill>
              </a:rPr>
              <a:t>blood culture, &amp; chest X-ray. </a:t>
            </a:r>
            <a:endParaRPr lang="en-US" sz="2200" dirty="0">
              <a:solidFill>
                <a:prstClr val="black"/>
              </a:solidFill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>
                <a:solidFill>
                  <a:prstClr val="black"/>
                </a:solidFill>
              </a:rPr>
              <a:t>CBC with differential, </a:t>
            </a:r>
            <a:r>
              <a:rPr lang="en-US" sz="2200" dirty="0" smtClean="0">
                <a:solidFill>
                  <a:prstClr val="black"/>
                </a:solidFill>
              </a:rPr>
              <a:t>blood </a:t>
            </a:r>
            <a:r>
              <a:rPr lang="en-US" sz="2200" dirty="0">
                <a:solidFill>
                  <a:prstClr val="black"/>
                </a:solidFill>
              </a:rPr>
              <a:t>culture, </a:t>
            </a:r>
            <a:r>
              <a:rPr lang="en-US" sz="2200" dirty="0" smtClean="0">
                <a:solidFill>
                  <a:prstClr val="black"/>
                </a:solidFill>
              </a:rPr>
              <a:t>&amp; </a:t>
            </a:r>
            <a:r>
              <a:rPr lang="en-US" sz="2200" dirty="0">
                <a:solidFill>
                  <a:prstClr val="black"/>
                </a:solidFill>
              </a:rPr>
              <a:t>chest </a:t>
            </a:r>
            <a:r>
              <a:rPr lang="en-US" sz="2200" dirty="0" smtClean="0">
                <a:solidFill>
                  <a:prstClr val="black"/>
                </a:solidFill>
              </a:rPr>
              <a:t>X-ray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0929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Posttest- Question 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 46 years old female patient with sickle cell disease presents to the emergency department with 24 hour history of fever &amp; localized tenderness over right hip. History reveals patient </a:t>
            </a:r>
            <a:r>
              <a:rPr lang="en-US" sz="2400" dirty="0"/>
              <a:t>has undergone </a:t>
            </a:r>
            <a:r>
              <a:rPr lang="en-US" sz="2400" dirty="0" smtClean="0"/>
              <a:t>right hip arthroplasty 3 weeks ago. On physical exam the area appears swollen and erythematous. </a:t>
            </a:r>
          </a:p>
          <a:p>
            <a:pPr marL="0" indent="0">
              <a:buNone/>
            </a:pPr>
            <a:r>
              <a:rPr lang="en-US" sz="2400" dirty="0" smtClean="0"/>
              <a:t>Vital signs upon presentation : Temperature </a:t>
            </a:r>
            <a:r>
              <a:rPr lang="en-US" sz="2400" dirty="0"/>
              <a:t>= </a:t>
            </a:r>
            <a:r>
              <a:rPr lang="en-US" sz="2400" dirty="0" smtClean="0"/>
              <a:t>104.ºF (40ºC), HR= 72/min, RR=12/ min, BP= 104/68 mmHg. The immediate management of this patient should include: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Administer Amoxicillin IM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Empiric </a:t>
            </a:r>
            <a:r>
              <a:rPr lang="en-US" sz="2200" dirty="0"/>
              <a:t>parenteral antibiotics that provide coverage against </a:t>
            </a:r>
            <a:r>
              <a:rPr lang="en-US" sz="2200" i="1" dirty="0"/>
              <a:t>Streptococcus </a:t>
            </a:r>
            <a:r>
              <a:rPr lang="en-US" sz="2200" i="1" dirty="0" err="1"/>
              <a:t>pneumoniae</a:t>
            </a:r>
            <a:r>
              <a:rPr lang="en-US" sz="2200" dirty="0"/>
              <a:t> and gram-negative enteric </a:t>
            </a:r>
            <a:r>
              <a:rPr lang="en-US" sz="2200" dirty="0" smtClean="0"/>
              <a:t>organisms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Oral antibiotics</a:t>
            </a:r>
            <a:endParaRPr lang="en-US" sz="2200" dirty="0"/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214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Posttest Answers &amp; Rationale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sz="2400" b="1" i="1" dirty="0" smtClean="0"/>
              <a:t>Question 1</a:t>
            </a:r>
          </a:p>
          <a:p>
            <a:pPr lvl="1"/>
            <a:r>
              <a:rPr lang="en-US" sz="2200" dirty="0" smtClean="0"/>
              <a:t>Answer :  c) </a:t>
            </a:r>
            <a:r>
              <a:rPr lang="en-US" sz="2200" dirty="0" smtClean="0">
                <a:solidFill>
                  <a:prstClr val="black"/>
                </a:solidFill>
              </a:rPr>
              <a:t>CBC </a:t>
            </a:r>
            <a:r>
              <a:rPr lang="en-US" sz="2200" dirty="0">
                <a:solidFill>
                  <a:prstClr val="black"/>
                </a:solidFill>
              </a:rPr>
              <a:t>with differential, reticulocyte count, blood culture, and chest </a:t>
            </a:r>
            <a:r>
              <a:rPr lang="en-US" sz="2200" dirty="0" smtClean="0">
                <a:solidFill>
                  <a:prstClr val="black"/>
                </a:solidFill>
              </a:rPr>
              <a:t>X-ray</a:t>
            </a:r>
            <a:endParaRPr lang="en-US" sz="2200" dirty="0" smtClean="0"/>
          </a:p>
          <a:p>
            <a:pPr lvl="1"/>
            <a:r>
              <a:rPr lang="en-US" sz="2200" dirty="0" smtClean="0"/>
              <a:t>Rationale: Fever work-up for individuals with SCD includes </a:t>
            </a:r>
            <a:r>
              <a:rPr lang="en-US" sz="2200" dirty="0">
                <a:solidFill>
                  <a:prstClr val="black"/>
                </a:solidFill>
              </a:rPr>
              <a:t>CBC with differential, reticulocyte </a:t>
            </a:r>
            <a:r>
              <a:rPr lang="en-US" sz="2200" dirty="0" smtClean="0">
                <a:solidFill>
                  <a:prstClr val="black"/>
                </a:solidFill>
              </a:rPr>
              <a:t>count, &amp; blood culture. A chest X-ray is </a:t>
            </a:r>
            <a:r>
              <a:rPr lang="en-US" sz="2200" dirty="0">
                <a:solidFill>
                  <a:prstClr val="black"/>
                </a:solidFill>
              </a:rPr>
              <a:t>indicated </a:t>
            </a:r>
            <a:r>
              <a:rPr lang="en-US" sz="2200" dirty="0" smtClean="0">
                <a:solidFill>
                  <a:prstClr val="black"/>
                </a:solidFill>
              </a:rPr>
              <a:t>for individuals </a:t>
            </a:r>
            <a:r>
              <a:rPr lang="en-US" sz="2200" dirty="0">
                <a:solidFill>
                  <a:prstClr val="black"/>
                </a:solidFill>
              </a:rPr>
              <a:t>with </a:t>
            </a:r>
            <a:r>
              <a:rPr lang="en-US" sz="2200" dirty="0" smtClean="0">
                <a:solidFill>
                  <a:prstClr val="black"/>
                </a:solidFill>
              </a:rPr>
              <a:t>tachypnea, cough</a:t>
            </a:r>
            <a:r>
              <a:rPr lang="en-US" sz="2200" dirty="0">
                <a:solidFill>
                  <a:prstClr val="black"/>
                </a:solidFill>
              </a:rPr>
              <a:t>, &amp;/or </a:t>
            </a:r>
            <a:r>
              <a:rPr lang="en-US" sz="2200" dirty="0" err="1" smtClean="0">
                <a:solidFill>
                  <a:prstClr val="black"/>
                </a:solidFill>
              </a:rPr>
              <a:t>rales</a:t>
            </a:r>
            <a:r>
              <a:rPr lang="en-US" sz="2200" dirty="0" smtClean="0">
                <a:solidFill>
                  <a:prstClr val="black"/>
                </a:solidFill>
              </a:rPr>
              <a:t> to rule </a:t>
            </a:r>
            <a:r>
              <a:rPr lang="en-US" sz="2200" dirty="0">
                <a:solidFill>
                  <a:prstClr val="black"/>
                </a:solidFill>
              </a:rPr>
              <a:t>out Acute Chest </a:t>
            </a:r>
            <a:r>
              <a:rPr lang="en-US" sz="2200" dirty="0" smtClean="0">
                <a:solidFill>
                  <a:prstClr val="black"/>
                </a:solidFill>
              </a:rPr>
              <a:t>Syndrome. Please see slide </a:t>
            </a:r>
            <a:r>
              <a:rPr lang="en-US" sz="2200" dirty="0" smtClean="0">
                <a:solidFill>
                  <a:prstClr val="black"/>
                </a:solidFill>
                <a:hlinkClick r:id="rId2" action="ppaction://hlinksldjump"/>
              </a:rPr>
              <a:t>9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endParaRPr lang="en-US" sz="2200" dirty="0" smtClean="0"/>
          </a:p>
          <a:p>
            <a:r>
              <a:rPr lang="en-US" sz="2400" b="1" i="1" dirty="0" smtClean="0"/>
              <a:t>Question 2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Answer</a:t>
            </a:r>
            <a:r>
              <a:rPr lang="en-US" sz="2200" dirty="0" smtClean="0"/>
              <a:t>: b) </a:t>
            </a:r>
            <a:r>
              <a:rPr lang="en-US" sz="2200" dirty="0"/>
              <a:t>Empiric parenteral antibiotics that provide coverage against </a:t>
            </a:r>
            <a:r>
              <a:rPr lang="en-US" sz="2200" i="1" dirty="0"/>
              <a:t>Streptococcus </a:t>
            </a:r>
            <a:r>
              <a:rPr lang="en-US" sz="2200" i="1" dirty="0" err="1"/>
              <a:t>pneumoniae</a:t>
            </a:r>
            <a:r>
              <a:rPr lang="en-US" sz="2200" dirty="0"/>
              <a:t> and gram-negative enteric organisms</a:t>
            </a:r>
          </a:p>
          <a:p>
            <a:pPr lvl="1"/>
            <a:r>
              <a:rPr lang="en-US" sz="2200" dirty="0" smtClean="0"/>
              <a:t>Rationale: Patient presented with fever &amp; localized bone tenderness post surgery suggestive of a differential diagnosis of bacterial </a:t>
            </a:r>
            <a:r>
              <a:rPr lang="en-US" sz="2200" dirty="0"/>
              <a:t>osteomyelitis. </a:t>
            </a:r>
            <a:r>
              <a:rPr lang="en-US" sz="2200" dirty="0" smtClean="0"/>
              <a:t>NHLBI recommendations are the correct response.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26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Additional Resources 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698938" y="1676400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National Heart, Lung,  and Blood Institute</a:t>
            </a:r>
          </a:p>
          <a:p>
            <a:r>
              <a:rPr lang="en-US" sz="2200" b="1" i="1" dirty="0" smtClean="0"/>
              <a:t>Evidence-Based </a:t>
            </a:r>
            <a:r>
              <a:rPr lang="en-US" sz="2200" b="1" i="1" dirty="0"/>
              <a:t>Management of Sickle Cell Disease: Expert Panel Report, 2014</a:t>
            </a:r>
            <a:endParaRPr lang="en-US" sz="2200" b="1" i="1" dirty="0" smtClean="0"/>
          </a:p>
        </p:txBody>
      </p:sp>
      <p:pic>
        <p:nvPicPr>
          <p:cNvPr id="8" name="Picture 2">
            <a:hlinkClick r:id="rId3" tooltip="click her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386" y="1752600"/>
            <a:ext cx="1295400" cy="805400"/>
          </a:xfrm>
          <a:prstGeom prst="roundRect">
            <a:avLst>
              <a:gd name="adj" fmla="val 3639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hlinkClick r:id="rId5" tooltip="click her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61800"/>
            <a:ext cx="1295400" cy="805400"/>
          </a:xfrm>
          <a:prstGeom prst="roundRect">
            <a:avLst>
              <a:gd name="adj" fmla="val 3639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3311604"/>
            <a:ext cx="510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/>
              <a:t>Surviving Sepsis Campaign: international guidelines for management of severe sepsis and septic shock, 2012</a:t>
            </a:r>
            <a:r>
              <a:rPr lang="en-US" b="1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98938" y="51054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i="1" dirty="0"/>
              <a:t>Red Book®: 2012 Report of the Committee on Infectious Diseases</a:t>
            </a:r>
          </a:p>
        </p:txBody>
      </p:sp>
      <p:pic>
        <p:nvPicPr>
          <p:cNvPr id="10" name="Picture 2">
            <a:hlinkClick r:id="rId6" tooltip="click her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05400"/>
            <a:ext cx="1295400" cy="805400"/>
          </a:xfrm>
          <a:prstGeom prst="roundRect">
            <a:avLst>
              <a:gd name="adj" fmla="val 3639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4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References </a:t>
            </a:r>
            <a:endParaRPr lang="en-US" sz="3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AutoNum type="arabicPeriod"/>
            </a:pPr>
            <a:r>
              <a:rPr lang="en-US" sz="1400" dirty="0" smtClean="0"/>
              <a:t>National Heart Lung and Blood Institute. Evidence-Based Management of Sickle Cell Disease: Expert Panel Report, 2014. In: National Institute of Health, ed.: National Institute of Health 2014</a:t>
            </a:r>
            <a:r>
              <a:rPr lang="en-US" sz="1400" dirty="0"/>
              <a:t>. Retrieved  on March 11, 2015, from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www.nhlbi.nih.gov/health-pro/guidelines/sickle-cell-disease-guidelines</a:t>
            </a:r>
            <a:endParaRPr lang="en-US" sz="1400" dirty="0" smtClean="0"/>
          </a:p>
          <a:p>
            <a:pPr>
              <a:buAutoNum type="arabicPeriod"/>
            </a:pPr>
            <a:r>
              <a:rPr lang="en-US" sz="1400" dirty="0" err="1" smtClean="0"/>
              <a:t>Hirst</a:t>
            </a:r>
            <a:r>
              <a:rPr lang="en-US" sz="1400" dirty="0" smtClean="0"/>
              <a:t> C, </a:t>
            </a:r>
            <a:r>
              <a:rPr lang="en-US" sz="1400" dirty="0" err="1" smtClean="0"/>
              <a:t>Owusu-Ofori</a:t>
            </a:r>
            <a:r>
              <a:rPr lang="en-US" sz="1400" dirty="0" smtClean="0"/>
              <a:t> S. Prophylactic antibiotics for preventing pneumococcal infection in children with sickle cell disease. Cochrane database of systematic reviews (Online) 2014;</a:t>
            </a:r>
            <a:r>
              <a:rPr lang="en-US" sz="1400" b="1" dirty="0" smtClean="0"/>
              <a:t>11</a:t>
            </a:r>
            <a:r>
              <a:rPr lang="en-US" sz="1400" dirty="0" smtClean="0"/>
              <a:t>:Cd003427</a:t>
            </a:r>
            <a:r>
              <a:rPr lang="en-US" sz="1400" dirty="0"/>
              <a:t>.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www.ncbi.nlm.nih.gov/pubmed/22972063</a:t>
            </a:r>
            <a:endParaRPr lang="en-US" sz="1400" dirty="0" smtClean="0"/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400" dirty="0"/>
              <a:t>Yusuf HR, </a:t>
            </a:r>
            <a:r>
              <a:rPr lang="en-US" sz="1400" dirty="0" err="1"/>
              <a:t>Atrash</a:t>
            </a:r>
            <a:r>
              <a:rPr lang="en-US" sz="1400" dirty="0"/>
              <a:t> HK, Grosse SD, et al. Emergency department visits made by patients with sickle cell disease: a descriptive study, 1999-2007. Am J </a:t>
            </a:r>
            <a:r>
              <a:rPr lang="en-US" sz="1400" dirty="0" err="1"/>
              <a:t>Prev</a:t>
            </a:r>
            <a:r>
              <a:rPr lang="en-US" sz="1400" dirty="0"/>
              <a:t> Med 2010;</a:t>
            </a:r>
            <a:r>
              <a:rPr lang="en-US" sz="1400" b="1" dirty="0"/>
              <a:t>38</a:t>
            </a:r>
            <a:r>
              <a:rPr lang="en-US" sz="1400" dirty="0"/>
              <a:t>(4 </a:t>
            </a:r>
            <a:r>
              <a:rPr lang="en-US" sz="1400" dirty="0" err="1"/>
              <a:t>Suppl</a:t>
            </a:r>
            <a:r>
              <a:rPr lang="en-US" sz="1400" dirty="0"/>
              <a:t>):S536-41.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www.ncbi.nlm.nih.gov/pubmed/20331955</a:t>
            </a:r>
            <a:endParaRPr lang="en-US" sz="1400" dirty="0"/>
          </a:p>
          <a:p>
            <a:pPr>
              <a:buAutoNum type="arabicPeriod"/>
            </a:pPr>
            <a:r>
              <a:rPr lang="en-US" sz="1400" dirty="0" smtClean="0"/>
              <a:t>Dellinger RP, Levy MM, Rhodes A, et al. Surviving Sepsis Campaign: international guidelines for management of severe sepsis and septic shock, 2012. Intensive Care Med 2013;</a:t>
            </a:r>
            <a:r>
              <a:rPr lang="en-US" sz="1400" b="1" dirty="0" smtClean="0"/>
              <a:t>39</a:t>
            </a:r>
            <a:r>
              <a:rPr lang="en-US" sz="1400" dirty="0" smtClean="0"/>
              <a:t>(2):</a:t>
            </a:r>
            <a:r>
              <a:rPr lang="en-US" sz="1400" dirty="0"/>
              <a:t>165-228. </a:t>
            </a:r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www.ncbi.nlm.nih.gov/pubmed/23361625</a:t>
            </a:r>
            <a:endParaRPr lang="en-US" sz="1400" dirty="0" smtClean="0"/>
          </a:p>
          <a:p>
            <a:pPr>
              <a:buAutoNum type="arabicPeriod"/>
            </a:pPr>
            <a:r>
              <a:rPr lang="en-US" sz="1400" dirty="0" smtClean="0"/>
              <a:t>Committee on Infectious Diseases </a:t>
            </a:r>
            <a:r>
              <a:rPr lang="en-US" sz="1400" dirty="0" err="1" smtClean="0"/>
              <a:t>AAoP</a:t>
            </a:r>
            <a:r>
              <a:rPr lang="en-US" sz="1400" dirty="0" smtClean="0"/>
              <a:t>. </a:t>
            </a:r>
            <a:r>
              <a:rPr lang="en-US" sz="1400" i="1" dirty="0" smtClean="0"/>
              <a:t>Red Book®: 2012 Report of the Committee on Infectious Diseases</a:t>
            </a:r>
            <a:r>
              <a:rPr lang="en-US" sz="1400" dirty="0" smtClean="0"/>
              <a:t>. 29th ed. Printed in the United States of America.: American Academy of Pediatrics, </a:t>
            </a:r>
            <a:r>
              <a:rPr lang="en-US" sz="1400" dirty="0"/>
              <a:t>2012. </a:t>
            </a:r>
            <a:r>
              <a:rPr lang="en-US" sz="1400" dirty="0">
                <a:hlinkClick r:id="rId6"/>
              </a:rPr>
              <a:t>http://</a:t>
            </a:r>
            <a:r>
              <a:rPr lang="en-US" sz="1400" dirty="0" smtClean="0">
                <a:hlinkClick r:id="rId6"/>
              </a:rPr>
              <a:t>ebooks.aappublications.org/content/red-book-29th-edition-2012</a:t>
            </a:r>
            <a:endParaRPr lang="en-US" sz="1400" dirty="0" smtClean="0"/>
          </a:p>
          <a:p>
            <a:pPr marL="0" indent="0">
              <a:buNone/>
            </a:pPr>
            <a:endParaRPr lang="en-US" sz="1400" b="1" dirty="0" smtClean="0"/>
          </a:p>
          <a:p>
            <a:pPr>
              <a:buAutoNum type="arabicPeriod"/>
            </a:pPr>
            <a:endParaRPr lang="en-US" sz="1400" b="1" dirty="0" smtClean="0"/>
          </a:p>
          <a:p>
            <a:pPr marL="0" indent="0">
              <a:buNone/>
            </a:pPr>
            <a:endParaRPr lang="en-US" sz="1400" dirty="0" smtClean="0"/>
          </a:p>
          <a:p>
            <a:pPr>
              <a:buAutoNum type="arabicPeriod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693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Objectives</a:t>
            </a:r>
            <a:endParaRPr lang="en-US" sz="3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Describe the workup of fever in individuals with sickle cell disease (SCD)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Describe the management of fever in individuals with SCD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dirty="0"/>
              <a:t>Pretest-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4 year old female with SCD presents to the emergency department with one day history of fever (104.5</a:t>
            </a:r>
            <a:r>
              <a:rPr lang="en-US" sz="2400" dirty="0" smtClean="0">
                <a:solidFill>
                  <a:prstClr val="black"/>
                </a:solidFill>
              </a:rPr>
              <a:t>º</a:t>
            </a:r>
            <a:r>
              <a:rPr lang="en-US" sz="2400" dirty="0" smtClean="0"/>
              <a:t>F/40.3</a:t>
            </a:r>
            <a:r>
              <a:rPr lang="en-US" sz="2400" dirty="0">
                <a:solidFill>
                  <a:prstClr val="black"/>
                </a:solidFill>
              </a:rPr>
              <a:t>º</a:t>
            </a:r>
            <a:r>
              <a:rPr lang="en-US" sz="2400" dirty="0" smtClean="0">
                <a:solidFill>
                  <a:prstClr val="black"/>
                </a:solidFill>
              </a:rPr>
              <a:t>C). HR= 132/min, RR= 43/min, SpO2= 87%. Auscultation reveals </a:t>
            </a:r>
            <a:r>
              <a:rPr lang="en-US" sz="2400" dirty="0" err="1" smtClean="0">
                <a:solidFill>
                  <a:prstClr val="black"/>
                </a:solidFill>
              </a:rPr>
              <a:t>rales</a:t>
            </a:r>
            <a:r>
              <a:rPr lang="en-US" sz="2400" dirty="0" smtClean="0">
                <a:solidFill>
                  <a:prstClr val="black"/>
                </a:solidFill>
              </a:rPr>
              <a:t> at the basal lobes bilaterally. The initial workup for this patient should include:</a:t>
            </a:r>
            <a:endParaRPr lang="en-US" sz="22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/>
              <a:t>CBC </a:t>
            </a:r>
            <a:r>
              <a:rPr lang="en-US" sz="2200" dirty="0"/>
              <a:t>with </a:t>
            </a:r>
            <a:r>
              <a:rPr lang="en-US" sz="2200" dirty="0" smtClean="0"/>
              <a:t>differential &amp; reticulocyte </a:t>
            </a:r>
            <a:r>
              <a:rPr lang="en-US" sz="2200" dirty="0"/>
              <a:t>count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>
                <a:solidFill>
                  <a:prstClr val="black"/>
                </a:solidFill>
              </a:rPr>
              <a:t>CBC with </a:t>
            </a:r>
            <a:r>
              <a:rPr lang="en-US" sz="2200" dirty="0" smtClean="0">
                <a:solidFill>
                  <a:prstClr val="black"/>
                </a:solidFill>
              </a:rPr>
              <a:t>differential, reticulocyte count, &amp; </a:t>
            </a:r>
            <a:r>
              <a:rPr lang="en-US" sz="2200" dirty="0" smtClean="0"/>
              <a:t>blood culture</a:t>
            </a:r>
            <a:endParaRPr lang="en-US" sz="2200" dirty="0"/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>
                <a:solidFill>
                  <a:prstClr val="black"/>
                </a:solidFill>
              </a:rPr>
              <a:t>CBC with differential, reticulocyte count, </a:t>
            </a:r>
            <a:r>
              <a:rPr lang="en-US" sz="2200" dirty="0" smtClean="0">
                <a:solidFill>
                  <a:prstClr val="black"/>
                </a:solidFill>
              </a:rPr>
              <a:t>blood culture, &amp; chest X-ray. </a:t>
            </a:r>
            <a:endParaRPr lang="en-US" sz="2200" dirty="0">
              <a:solidFill>
                <a:prstClr val="black"/>
              </a:solidFill>
            </a:endParaRP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>
                <a:solidFill>
                  <a:prstClr val="black"/>
                </a:solidFill>
              </a:rPr>
              <a:t>CBC with differential, </a:t>
            </a:r>
            <a:r>
              <a:rPr lang="en-US" sz="2200" dirty="0" smtClean="0">
                <a:solidFill>
                  <a:prstClr val="black"/>
                </a:solidFill>
              </a:rPr>
              <a:t>blood </a:t>
            </a:r>
            <a:r>
              <a:rPr lang="en-US" sz="2200" dirty="0">
                <a:solidFill>
                  <a:prstClr val="black"/>
                </a:solidFill>
              </a:rPr>
              <a:t>culture, </a:t>
            </a:r>
            <a:r>
              <a:rPr lang="en-US" sz="2200" dirty="0" smtClean="0">
                <a:solidFill>
                  <a:prstClr val="black"/>
                </a:solidFill>
              </a:rPr>
              <a:t>&amp; </a:t>
            </a:r>
            <a:r>
              <a:rPr lang="en-US" sz="2200" dirty="0">
                <a:solidFill>
                  <a:prstClr val="black"/>
                </a:solidFill>
              </a:rPr>
              <a:t>chest </a:t>
            </a:r>
            <a:r>
              <a:rPr lang="en-US" sz="2200" dirty="0" smtClean="0">
                <a:solidFill>
                  <a:prstClr val="black"/>
                </a:solidFill>
              </a:rPr>
              <a:t>X-ray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7440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Pretest- Question 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 46 years old female patient with sickle cell disease presents to the emergency department with 24 hour history of fever &amp; localized tenderness over right hip. History reveals patient </a:t>
            </a:r>
            <a:r>
              <a:rPr lang="en-US" sz="2400" dirty="0"/>
              <a:t>has undergone </a:t>
            </a:r>
            <a:r>
              <a:rPr lang="en-US" sz="2400" dirty="0" smtClean="0"/>
              <a:t>right hip arthroplasty 3 weeks ago. On physical exam the area appears swollen &amp; erythematous.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Vital signs upon presentation: Temperature </a:t>
            </a:r>
            <a:r>
              <a:rPr lang="en-US" sz="2400" dirty="0"/>
              <a:t>= </a:t>
            </a:r>
            <a:r>
              <a:rPr lang="en-US" sz="2400" dirty="0" smtClean="0"/>
              <a:t>104.ºF(40ºC), HR= 72/min, RR= 12/min, BP= 104/68mmHg. The immediate management of this patient should include: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Administer Amoxicillin IM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Empiric parenteral antibiotics that provide coverage against </a:t>
            </a:r>
            <a:r>
              <a:rPr lang="en-US" sz="2200" i="1" dirty="0"/>
              <a:t>Streptococcus </a:t>
            </a:r>
            <a:r>
              <a:rPr lang="en-US" sz="2200" i="1" dirty="0" err="1"/>
              <a:t>pneumoniae</a:t>
            </a:r>
            <a:r>
              <a:rPr lang="en-US" sz="2200" dirty="0"/>
              <a:t> and gram-negative enteric organisms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Oral antibiotics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490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dirty="0" smtClean="0"/>
              <a:t>Fever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+mj-ea"/>
              </a:rPr>
              <a:t>Regardless of their genotype, patients </a:t>
            </a:r>
            <a:r>
              <a:rPr lang="en-US" sz="2400" dirty="0">
                <a:ea typeface="+mj-ea"/>
              </a:rPr>
              <a:t>with SCD are at increased risk of severe bacterial </a:t>
            </a:r>
            <a:r>
              <a:rPr lang="en-US" sz="2400" dirty="0" smtClean="0">
                <a:ea typeface="+mj-ea"/>
              </a:rPr>
              <a:t>infections due to functional </a:t>
            </a:r>
            <a:r>
              <a:rPr lang="en-US" sz="2400" dirty="0" err="1">
                <a:ea typeface="+mj-ea"/>
              </a:rPr>
              <a:t>asplenia</a:t>
            </a:r>
            <a:r>
              <a:rPr lang="en-US" sz="2400" dirty="0">
                <a:ea typeface="+mj-ea"/>
              </a:rPr>
              <a:t> (reduced or absent splenic </a:t>
            </a:r>
            <a:r>
              <a:rPr lang="en-US" sz="2400" dirty="0" smtClean="0">
                <a:ea typeface="+mj-ea"/>
              </a:rPr>
              <a:t>function) beginning </a:t>
            </a:r>
            <a:r>
              <a:rPr lang="en-US" sz="2400" dirty="0">
                <a:ea typeface="+mj-ea"/>
              </a:rPr>
              <a:t>at 3 months of </a:t>
            </a:r>
            <a:r>
              <a:rPr lang="en-US" sz="2400" dirty="0" smtClean="0">
                <a:ea typeface="+mj-ea"/>
              </a:rPr>
              <a:t>age </a:t>
            </a:r>
            <a:r>
              <a:rPr lang="en-US" sz="2400" baseline="30000" dirty="0" smtClean="0">
                <a:ea typeface="+mj-ea"/>
              </a:rPr>
              <a:t>1</a:t>
            </a:r>
            <a:r>
              <a:rPr lang="en-US" sz="2400" dirty="0"/>
              <a:t>. Tissue damage &amp; bone necrosis, </a:t>
            </a:r>
            <a:r>
              <a:rPr lang="en-US" sz="2400" dirty="0" smtClean="0"/>
              <a:t>might </a:t>
            </a:r>
            <a:r>
              <a:rPr lang="en-US" sz="2400" dirty="0"/>
              <a:t>also </a:t>
            </a:r>
            <a:r>
              <a:rPr lang="en-US" sz="2400" dirty="0" smtClean="0"/>
              <a:t>harbor organisms </a:t>
            </a:r>
            <a:r>
              <a:rPr lang="en-US" sz="2400" baseline="30000" dirty="0" smtClean="0">
                <a:ea typeface="+mj-ea"/>
              </a:rPr>
              <a:t>2</a:t>
            </a:r>
            <a:endParaRPr lang="en-US" sz="2400" dirty="0" smtClean="0">
              <a:ea typeface="+mj-ea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+mj-ea"/>
              </a:rPr>
              <a:t>Infections are primarily due to  </a:t>
            </a:r>
            <a:r>
              <a:rPr lang="en-US" sz="2400" dirty="0" smtClean="0"/>
              <a:t>encapsulated </a:t>
            </a:r>
            <a:r>
              <a:rPr lang="en-US" sz="2400" dirty="0"/>
              <a:t>organism, such as Streptococcus </a:t>
            </a:r>
            <a:r>
              <a:rPr lang="en-US" sz="2400" dirty="0" err="1" smtClean="0"/>
              <a:t>pneumoniae</a:t>
            </a:r>
            <a:r>
              <a:rPr lang="en-US" sz="2400" dirty="0" smtClean="0"/>
              <a:t>, H</a:t>
            </a:r>
            <a:r>
              <a:rPr lang="en-US" sz="2400" dirty="0"/>
              <a:t>. </a:t>
            </a:r>
            <a:r>
              <a:rPr lang="en-US" sz="2400" dirty="0" err="1" smtClean="0"/>
              <a:t>influenzae</a:t>
            </a:r>
            <a:r>
              <a:rPr lang="en-US" sz="2400" dirty="0"/>
              <a:t>, &amp; Neisseria </a:t>
            </a:r>
            <a:r>
              <a:rPr lang="en-US" sz="2400" dirty="0" err="1" smtClean="0"/>
              <a:t>meningitidis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4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480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Fever</a:t>
            </a:r>
            <a:r>
              <a:rPr lang="en-US" sz="4400" b="1" dirty="0" smtClean="0"/>
              <a:t>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47244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+mj-ea"/>
              </a:rPr>
              <a:t>Prophylactic </a:t>
            </a:r>
            <a:r>
              <a:rPr lang="en-US" sz="2400" dirty="0">
                <a:ea typeface="+mj-ea"/>
              </a:rPr>
              <a:t>penicillin </a:t>
            </a:r>
            <a:r>
              <a:rPr lang="en-US" sz="2400" dirty="0" smtClean="0">
                <a:ea typeface="+mj-ea"/>
              </a:rPr>
              <a:t>&amp; vaccination </a:t>
            </a:r>
            <a:r>
              <a:rPr lang="en-US" sz="2400" dirty="0">
                <a:ea typeface="+mj-ea"/>
              </a:rPr>
              <a:t>during childhood has decreased </a:t>
            </a:r>
            <a:r>
              <a:rPr lang="en-US" sz="2400" dirty="0" smtClean="0">
                <a:ea typeface="+mj-ea"/>
              </a:rPr>
              <a:t>incidence &amp; mortality associated </a:t>
            </a:r>
            <a:r>
              <a:rPr lang="en-US" sz="2400" dirty="0">
                <a:ea typeface="+mj-ea"/>
              </a:rPr>
              <a:t>with </a:t>
            </a:r>
            <a:r>
              <a:rPr lang="en-US" sz="2400" dirty="0" smtClean="0">
                <a:ea typeface="+mj-ea"/>
              </a:rPr>
              <a:t>pneumococcal infections 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ea typeface="+mj-ea"/>
              </a:rPr>
              <a:t>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+mj-ea"/>
              </a:rPr>
              <a:t>However, due to possibility of penicillin-resistant organisms &amp; incomplete vaccinations status, individuals with SCD remain at risk for bacterial infections, primarily during childhood &amp; to a lesser degree during adulthood </a:t>
            </a:r>
            <a:r>
              <a:rPr lang="en-US" sz="2400" baseline="30000" dirty="0" smtClean="0"/>
              <a:t>1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/>
              <a:t>Fever constitutes a substantial reason for </a:t>
            </a:r>
            <a:r>
              <a:rPr lang="en-US" sz="2400" dirty="0" smtClean="0"/>
              <a:t>emergency department </a:t>
            </a:r>
            <a:r>
              <a:rPr lang="en-US" sz="2400" dirty="0"/>
              <a:t>visits for </a:t>
            </a:r>
            <a:r>
              <a:rPr lang="en-US" sz="2400" dirty="0" smtClean="0"/>
              <a:t>individuals with SCD </a:t>
            </a:r>
            <a:r>
              <a:rPr lang="en-US" sz="2400" baseline="30000" dirty="0" smtClean="0"/>
              <a:t>3</a:t>
            </a:r>
            <a:endParaRPr lang="en-US" sz="2400" dirty="0" smtClean="0">
              <a:ea typeface="+mj-ea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4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22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Fever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382000" cy="53340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sz="2400" dirty="0"/>
              <a:t>As a presenting symptom, fever might mask other acute &amp; sometimes life-threatening </a:t>
            </a:r>
            <a:r>
              <a:rPr lang="en-US" sz="2400" dirty="0" smtClean="0"/>
              <a:t>conditions.</a:t>
            </a:r>
            <a:r>
              <a:rPr lang="en-US" sz="2400" baseline="30000" dirty="0" smtClean="0"/>
              <a:t>1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ea typeface="+mj-ea"/>
              </a:rPr>
              <a:t>Potential differentials include: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sz="2200" b="1" i="1" dirty="0" smtClean="0">
                <a:ea typeface="+mj-ea"/>
              </a:rPr>
              <a:t>Acute Chest Syndrome</a:t>
            </a:r>
            <a:r>
              <a:rPr lang="en-US" sz="2200" i="1" dirty="0" smtClean="0">
                <a:ea typeface="+mj-ea"/>
              </a:rPr>
              <a:t> </a:t>
            </a:r>
            <a:r>
              <a:rPr lang="en-US" sz="2200" dirty="0" smtClean="0">
                <a:ea typeface="+mj-ea"/>
              </a:rPr>
              <a:t>(variety of organisms including Mycoplasma)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sz="2200" b="1" i="1" dirty="0" smtClean="0">
                <a:ea typeface="+mj-ea"/>
              </a:rPr>
              <a:t>Gram negative enteric infections</a:t>
            </a:r>
            <a:r>
              <a:rPr lang="en-US" sz="2200" i="1" dirty="0" smtClean="0">
                <a:ea typeface="+mj-ea"/>
              </a:rPr>
              <a:t> </a:t>
            </a:r>
            <a:r>
              <a:rPr lang="en-US" sz="2200" dirty="0" smtClean="0">
                <a:ea typeface="+mj-ea"/>
              </a:rPr>
              <a:t>involving the urinary tract, hepatobiliary system, or bones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sz="2200" b="1" i="1" dirty="0" smtClean="0">
                <a:ea typeface="+mj-ea"/>
              </a:rPr>
              <a:t>Acute osteomyelitis </a:t>
            </a:r>
            <a:r>
              <a:rPr lang="en-US" sz="2200" dirty="0" smtClean="0">
                <a:ea typeface="+mj-ea"/>
              </a:rPr>
              <a:t>(</a:t>
            </a:r>
            <a:r>
              <a:rPr lang="en-US" sz="2200" dirty="0" err="1" smtClean="0">
                <a:ea typeface="+mj-ea"/>
              </a:rPr>
              <a:t>unifocal</a:t>
            </a:r>
            <a:r>
              <a:rPr lang="en-US" sz="2200" dirty="0">
                <a:ea typeface="+mj-ea"/>
              </a:rPr>
              <a:t> </a:t>
            </a:r>
            <a:r>
              <a:rPr lang="en-US" sz="2200" dirty="0" smtClean="0">
                <a:ea typeface="+mj-ea"/>
              </a:rPr>
              <a:t>or multifocal) due to Staphylococcus aureus, salmonella, or other enteric organisms</a:t>
            </a:r>
          </a:p>
          <a:p>
            <a:pPr lvl="2">
              <a:spcBef>
                <a:spcPct val="0"/>
              </a:spcBef>
              <a:spcAft>
                <a:spcPts val="300"/>
              </a:spcAft>
            </a:pPr>
            <a:r>
              <a:rPr lang="en-US" sz="1800" dirty="0">
                <a:ea typeface="+mj-ea"/>
              </a:rPr>
              <a:t>Consider a differential diagnosis of bacterial osteomyelitis in febrile patients with SCD who have localized or multifocal bone tenderness (especially when accompanied with erythema and swelling</a:t>
            </a:r>
            <a:r>
              <a:rPr lang="en-US" sz="1800" dirty="0" smtClean="0">
                <a:ea typeface="+mj-ea"/>
              </a:rPr>
              <a:t>)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en-US" sz="2200" i="1" dirty="0" smtClean="0">
                <a:ea typeface="+mj-ea"/>
              </a:rPr>
              <a:t>Opportunistic infections </a:t>
            </a:r>
            <a:r>
              <a:rPr lang="en-US" sz="2200" dirty="0" smtClean="0">
                <a:ea typeface="+mj-ea"/>
              </a:rPr>
              <a:t>are rare </a:t>
            </a:r>
            <a:r>
              <a:rPr lang="en-US" sz="2200" baseline="30000" dirty="0" smtClean="0">
                <a:ea typeface="+mj-ea"/>
              </a:rPr>
              <a:t>1</a:t>
            </a:r>
            <a:r>
              <a:rPr lang="en-US" sz="2200" dirty="0" smtClean="0">
                <a:ea typeface="+mj-ea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endParaRPr lang="en-US" sz="22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446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Fever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5486400" cy="47244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/>
              <a:t>Fever associated with pain should </a:t>
            </a:r>
            <a:r>
              <a:rPr lang="en-US" sz="2400" b="1" u="sng" dirty="0"/>
              <a:t>NOT</a:t>
            </a:r>
            <a:r>
              <a:rPr lang="en-US" sz="2400" dirty="0"/>
              <a:t> be considered a </a:t>
            </a:r>
            <a:r>
              <a:rPr lang="en-US" sz="2400" dirty="0" err="1"/>
              <a:t>vaso</a:t>
            </a:r>
            <a:r>
              <a:rPr lang="en-US" sz="2400" dirty="0"/>
              <a:t>-occlusive crisis </a:t>
            </a:r>
            <a:r>
              <a:rPr lang="en-US" sz="2400" dirty="0" smtClean="0"/>
              <a:t>(VOC) </a:t>
            </a:r>
            <a:r>
              <a:rPr lang="en-US" sz="2400" b="1" dirty="0" smtClean="0"/>
              <a:t>until </a:t>
            </a:r>
            <a:r>
              <a:rPr lang="en-US" sz="2400" b="1" dirty="0"/>
              <a:t>infection is ruled </a:t>
            </a:r>
            <a:r>
              <a:rPr lang="en-US" sz="2400" b="1" dirty="0" smtClean="0"/>
              <a:t>out </a:t>
            </a:r>
            <a:r>
              <a:rPr lang="en-US" sz="2400" b="1" baseline="30000" dirty="0" smtClean="0"/>
              <a:t>1</a:t>
            </a:r>
            <a:endParaRPr lang="en-US" sz="2400" b="1" dirty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+mj-ea"/>
              </a:rPr>
              <a:t>In </a:t>
            </a:r>
            <a:r>
              <a:rPr lang="en-US" sz="2400" dirty="0">
                <a:ea typeface="+mj-ea"/>
              </a:rPr>
              <a:t>many cases, the cause of fever is unclear, however, because of the high risk of infection in </a:t>
            </a:r>
            <a:r>
              <a:rPr lang="en-US" sz="2400" dirty="0" smtClean="0">
                <a:ea typeface="+mj-ea"/>
              </a:rPr>
              <a:t>individuals with SCD, </a:t>
            </a:r>
            <a:r>
              <a:rPr lang="en-US" sz="2400" b="1" dirty="0" smtClean="0">
                <a:solidFill>
                  <a:srgbClr val="C00000"/>
                </a:solidFill>
                <a:ea typeface="+mj-ea"/>
              </a:rPr>
              <a:t>fever </a:t>
            </a:r>
            <a:r>
              <a:rPr lang="en-US" sz="2400" b="1" u="sng" dirty="0" smtClean="0">
                <a:solidFill>
                  <a:srgbClr val="C00000"/>
                </a:solidFill>
                <a:ea typeface="+mj-ea"/>
              </a:rPr>
              <a:t>&gt;</a:t>
            </a:r>
            <a:r>
              <a:rPr lang="en-US" sz="2400" b="1" dirty="0" smtClean="0">
                <a:solidFill>
                  <a:srgbClr val="C00000"/>
                </a:solidFill>
                <a:ea typeface="+mj-ea"/>
              </a:rPr>
              <a:t> 101.3</a:t>
            </a:r>
            <a:r>
              <a:rPr lang="en-US" sz="2400" dirty="0">
                <a:solidFill>
                  <a:srgbClr val="C00000"/>
                </a:solidFill>
              </a:rPr>
              <a:t>º</a:t>
            </a:r>
            <a:r>
              <a:rPr lang="en-US" sz="2400" b="1" dirty="0" smtClean="0">
                <a:solidFill>
                  <a:srgbClr val="C00000"/>
                </a:solidFill>
                <a:ea typeface="+mj-ea"/>
              </a:rPr>
              <a:t>F (38.5</a:t>
            </a:r>
            <a:r>
              <a:rPr lang="en-US" sz="2400" dirty="0">
                <a:solidFill>
                  <a:srgbClr val="C00000"/>
                </a:solidFill>
              </a:rPr>
              <a:t>º</a:t>
            </a:r>
            <a:r>
              <a:rPr lang="en-US" sz="2400" b="1" dirty="0" smtClean="0">
                <a:solidFill>
                  <a:srgbClr val="C00000"/>
                </a:solidFill>
                <a:ea typeface="+mj-ea"/>
              </a:rPr>
              <a:t>C) should </a:t>
            </a:r>
            <a:r>
              <a:rPr lang="en-US" sz="2400" b="1" dirty="0">
                <a:solidFill>
                  <a:srgbClr val="C00000"/>
                </a:solidFill>
                <a:ea typeface="+mj-ea"/>
              </a:rPr>
              <a:t>be considered a medical </a:t>
            </a:r>
            <a:r>
              <a:rPr lang="en-US" sz="2400" b="1" dirty="0" smtClean="0">
                <a:solidFill>
                  <a:srgbClr val="C00000"/>
                </a:solidFill>
                <a:ea typeface="+mj-ea"/>
              </a:rPr>
              <a:t>emergency </a:t>
            </a:r>
            <a:r>
              <a:rPr lang="en-US" sz="2400" b="1" baseline="30000" dirty="0" smtClean="0"/>
              <a:t>1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400" b="1" dirty="0">
              <a:solidFill>
                <a:srgbClr val="C00000"/>
              </a:solidFill>
              <a:ea typeface="+mj-ea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400" dirty="0">
              <a:ea typeface="+mj-ea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400" dirty="0">
              <a:ea typeface="+mj-ea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70" t="5700" r="8024" b="219"/>
          <a:stretch/>
        </p:blipFill>
        <p:spPr bwMode="auto">
          <a:xfrm>
            <a:off x="6629400" y="1447800"/>
            <a:ext cx="1529255" cy="4876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Fever Workup</a:t>
            </a:r>
            <a:endParaRPr lang="en-US" sz="3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individuals with SCD with fever </a:t>
            </a:r>
            <a:r>
              <a:rPr lang="en-US" sz="2400" u="sng" dirty="0" smtClean="0"/>
              <a:t>&gt; </a:t>
            </a:r>
            <a:r>
              <a:rPr lang="en-US" sz="2400" dirty="0" smtClean="0"/>
              <a:t>101.3</a:t>
            </a:r>
            <a:r>
              <a:rPr lang="en-US" sz="2000" baseline="50000" dirty="0" smtClean="0"/>
              <a:t>O</a:t>
            </a:r>
            <a:r>
              <a:rPr lang="en-US" sz="2400" dirty="0" smtClean="0"/>
              <a:t>F (38.5</a:t>
            </a:r>
            <a:r>
              <a:rPr lang="en-US" sz="2000" baseline="50000" dirty="0"/>
              <a:t>O</a:t>
            </a:r>
            <a:r>
              <a:rPr lang="en-US" sz="2400" dirty="0" smtClean="0"/>
              <a:t>C), </a:t>
            </a:r>
            <a:r>
              <a:rPr lang="en-US" sz="2400" b="1" u="sng" dirty="0" smtClean="0"/>
              <a:t>immediately</a:t>
            </a:r>
            <a:r>
              <a:rPr lang="en-US" sz="2400" dirty="0" smtClean="0"/>
              <a:t> evaluate with</a:t>
            </a:r>
          </a:p>
          <a:p>
            <a:pPr lvl="1"/>
            <a:r>
              <a:rPr lang="en-US" sz="2200" dirty="0" smtClean="0"/>
              <a:t>History</a:t>
            </a:r>
          </a:p>
          <a:p>
            <a:pPr lvl="1"/>
            <a:r>
              <a:rPr lang="en-US" sz="2200" dirty="0" smtClean="0"/>
              <a:t>Physical exam </a:t>
            </a:r>
          </a:p>
          <a:p>
            <a:pPr lvl="1"/>
            <a:r>
              <a:rPr lang="en-US" sz="2200" dirty="0" smtClean="0"/>
              <a:t>CBC with differential</a:t>
            </a:r>
          </a:p>
          <a:p>
            <a:pPr lvl="1"/>
            <a:r>
              <a:rPr lang="en-US" sz="2200" dirty="0" smtClean="0"/>
              <a:t>Reticulocyte count</a:t>
            </a:r>
          </a:p>
          <a:p>
            <a:pPr lvl="1"/>
            <a:r>
              <a:rPr lang="en-US" sz="2200" dirty="0" smtClean="0"/>
              <a:t>Blood culture</a:t>
            </a:r>
          </a:p>
          <a:p>
            <a:pPr lvl="1"/>
            <a:r>
              <a:rPr lang="en-US" sz="2200" dirty="0" smtClean="0"/>
              <a:t>Urine culture (when UTI is suspected)</a:t>
            </a:r>
          </a:p>
          <a:p>
            <a:pPr lvl="1"/>
            <a:r>
              <a:rPr lang="en-US" sz="2200" b="1" i="1" dirty="0" smtClean="0"/>
              <a:t>Chest X-ray </a:t>
            </a:r>
            <a:r>
              <a:rPr lang="en-US" sz="2200" i="1" dirty="0" smtClean="0"/>
              <a:t>(individuals with hypoxia, tachypnea, cough, &amp;/or </a:t>
            </a:r>
            <a:r>
              <a:rPr lang="en-US" sz="2200" i="1" dirty="0" err="1" smtClean="0"/>
              <a:t>rales</a:t>
            </a:r>
            <a:r>
              <a:rPr lang="en-US" sz="2200" i="1" dirty="0" smtClean="0"/>
              <a:t>- </a:t>
            </a:r>
            <a:r>
              <a:rPr lang="en-US" sz="2200" b="1" i="1" dirty="0" smtClean="0"/>
              <a:t>Rule out Acute Chest Syndrome</a:t>
            </a:r>
            <a:r>
              <a:rPr lang="en-US" sz="2200" i="1" dirty="0" smtClean="0"/>
              <a:t>)</a:t>
            </a:r>
            <a:r>
              <a:rPr lang="en-US" sz="2000" baseline="30000" dirty="0"/>
              <a:t> 1</a:t>
            </a:r>
          </a:p>
          <a:p>
            <a:pPr lvl="1"/>
            <a:endParaRPr lang="en-US" sz="2200" i="1" dirty="0" smtClean="0"/>
          </a:p>
          <a:p>
            <a:pPr lvl="1"/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41409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10738</TotalTime>
  <Words>1434</Words>
  <Application>Microsoft Office PowerPoint</Application>
  <PresentationFormat>On-screen Show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Office Theme</vt:lpstr>
      <vt:lpstr>3_Custom Design</vt:lpstr>
      <vt:lpstr>4_Custom Design</vt:lpstr>
      <vt:lpstr>Custom Design</vt:lpstr>
      <vt:lpstr>2_Custom Design</vt:lpstr>
      <vt:lpstr>1_Custom Design</vt:lpstr>
      <vt:lpstr>Sickle Cell Disease: Core Concepts for  the Emergency Physician and Nurse  Fever Management </vt:lpstr>
      <vt:lpstr>Objectives</vt:lpstr>
      <vt:lpstr>Pretest- Question 1</vt:lpstr>
      <vt:lpstr>Pretest- Question 2</vt:lpstr>
      <vt:lpstr>Fever  </vt:lpstr>
      <vt:lpstr>Fever  </vt:lpstr>
      <vt:lpstr>Fever </vt:lpstr>
      <vt:lpstr>Fever </vt:lpstr>
      <vt:lpstr>Fever Workup</vt:lpstr>
      <vt:lpstr>Fever Management</vt:lpstr>
      <vt:lpstr>Fever Management</vt:lpstr>
      <vt:lpstr>Fever Management</vt:lpstr>
      <vt:lpstr>Clinical Scenario</vt:lpstr>
      <vt:lpstr>Posttest- Question 1</vt:lpstr>
      <vt:lpstr>Posttest- Question 2</vt:lpstr>
      <vt:lpstr>Posttest Answers &amp; Rationale </vt:lpstr>
      <vt:lpstr>Additional Resources </vt:lpstr>
      <vt:lpstr>References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Kayle</dc:creator>
  <cp:lastModifiedBy>Paula Tanabe, Ph.D.</cp:lastModifiedBy>
  <cp:revision>127</cp:revision>
  <dcterms:created xsi:type="dcterms:W3CDTF">2015-03-05T23:52:00Z</dcterms:created>
  <dcterms:modified xsi:type="dcterms:W3CDTF">2015-06-15T19:57:56Z</dcterms:modified>
</cp:coreProperties>
</file>