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5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4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23" autoAdjust="0"/>
    <p:restoredTop sz="95382" autoAdjust="0"/>
  </p:normalViewPr>
  <p:slideViewPr>
    <p:cSldViewPr>
      <p:cViewPr>
        <p:scale>
          <a:sx n="60" d="100"/>
          <a:sy n="60" d="100"/>
        </p:scale>
        <p:origin x="-2803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066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Sickle Cell Disease: Core Concepts for 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the Emergency Physician and </a:t>
            </a:r>
            <a:r>
              <a:rPr lang="en-US" sz="3200" b="1" dirty="0" smtClean="0">
                <a:solidFill>
                  <a:prstClr val="black"/>
                </a:solidFill>
              </a:rPr>
              <a:t>Nurse</a:t>
            </a:r>
            <a:br>
              <a:rPr lang="en-US" sz="3200" b="1" dirty="0" smtClean="0">
                <a:solidFill>
                  <a:prstClr val="black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High ED Utilization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b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</a:rPr>
              <a:t>Perceptions of Opioid Addiction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41910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800" b="1" i="1" dirty="0">
                <a:solidFill>
                  <a:sysClr val="windowText" lastClr="000000"/>
                </a:solidFill>
              </a:rPr>
              <a:t>Hants Williams</a:t>
            </a:r>
            <a:r>
              <a:rPr lang="en-US" sz="1800" i="1" dirty="0">
                <a:solidFill>
                  <a:sysClr val="windowText" lastClr="000000"/>
                </a:solidFill>
              </a:rPr>
              <a:t>, RN, BSN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PhD Student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Duke University School of Nursin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Paula Tanabe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PhD, RN, FAEN, FAAN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Associate Professor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Duke University, Schools of Nursing and Medicine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4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Pseudoaddiction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Attempts </a:t>
            </a:r>
            <a:r>
              <a:rPr lang="en-US" sz="2400" dirty="0"/>
              <a:t>to control pain </a:t>
            </a:r>
            <a:r>
              <a:rPr lang="en-US" sz="2400" dirty="0" smtClean="0"/>
              <a:t>can resemble </a:t>
            </a:r>
            <a:r>
              <a:rPr lang="en-US" sz="2400" dirty="0"/>
              <a:t>symptoms of addiction, making patients vulnerable to misperceptions of </a:t>
            </a:r>
            <a:r>
              <a:rPr lang="en-US" sz="2400" dirty="0" smtClean="0"/>
              <a:t>addiction, know as </a:t>
            </a:r>
            <a:r>
              <a:rPr lang="en-US" sz="2400" i="1" dirty="0" smtClean="0"/>
              <a:t>pseudoaddiction </a:t>
            </a:r>
            <a:r>
              <a:rPr lang="en-US" sz="2400" i="1" baseline="30000" dirty="0" smtClean="0"/>
              <a:t>15</a:t>
            </a:r>
            <a:endParaRPr lang="en-US" sz="2400" b="1" baseline="30000" dirty="0"/>
          </a:p>
          <a:p>
            <a:r>
              <a:rPr lang="en-US" sz="2400" dirty="0" smtClean="0"/>
              <a:t>Pseudoaddiction </a:t>
            </a:r>
            <a:r>
              <a:rPr lang="en-US" sz="2400" i="1" dirty="0" smtClean="0"/>
              <a:t>resembles </a:t>
            </a:r>
            <a:r>
              <a:rPr lang="en-US" sz="2400" i="1" dirty="0"/>
              <a:t>symptoms of drug dependence</a:t>
            </a:r>
            <a:r>
              <a:rPr lang="en-US" sz="2400" dirty="0"/>
              <a:t>, but occurs in the presence of pain, or attempts to control </a:t>
            </a:r>
            <a:r>
              <a:rPr lang="en-US" sz="2400" dirty="0" smtClean="0"/>
              <a:t>pain</a:t>
            </a:r>
          </a:p>
          <a:p>
            <a:r>
              <a:rPr lang="en-US" sz="2400" dirty="0" smtClean="0"/>
              <a:t>Pseudoaddiction in SCD </a:t>
            </a:r>
          </a:p>
          <a:p>
            <a:pPr lvl="1"/>
            <a:r>
              <a:rPr lang="en-US" sz="2200" dirty="0" smtClean="0"/>
              <a:t>% displaying </a:t>
            </a:r>
            <a:r>
              <a:rPr lang="en-US" sz="2200" i="1" dirty="0" smtClean="0"/>
              <a:t>pseudoaddiction : 31% </a:t>
            </a:r>
            <a:r>
              <a:rPr lang="en-US" sz="2400" baseline="30000" dirty="0" smtClean="0"/>
              <a:t>13</a:t>
            </a:r>
            <a:endParaRPr lang="en-US" sz="2400" b="1" dirty="0" smtClean="0"/>
          </a:p>
          <a:p>
            <a:endParaRPr lang="en-US" sz="2400" baseline="30000" dirty="0"/>
          </a:p>
          <a:p>
            <a:endParaRPr lang="en-US" sz="2400" dirty="0" smtClean="0"/>
          </a:p>
          <a:p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40047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Behaviors Related to Pseudoaddiction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Common behaviors seen in persons with SCD that can be misinterpreted as addiction </a:t>
            </a:r>
          </a:p>
          <a:p>
            <a:pPr lvl="1"/>
            <a:r>
              <a:rPr lang="en-US" sz="2400" dirty="0" smtClean="0"/>
              <a:t>More </a:t>
            </a:r>
            <a:r>
              <a:rPr lang="en-US" sz="2400" dirty="0"/>
              <a:t>painful episodes managed at home </a:t>
            </a:r>
            <a:r>
              <a:rPr lang="en-US" sz="2400" baseline="30000" dirty="0"/>
              <a:t>14</a:t>
            </a:r>
          </a:p>
          <a:p>
            <a:pPr lvl="1"/>
            <a:r>
              <a:rPr lang="en-US" sz="2400" dirty="0"/>
              <a:t>Greater use of prescription analgesics at home </a:t>
            </a:r>
            <a:r>
              <a:rPr lang="en-US" sz="2400" baseline="30000" dirty="0"/>
              <a:t>14 </a:t>
            </a:r>
            <a:endParaRPr lang="en-US" sz="2400" baseline="30000" dirty="0" smtClean="0"/>
          </a:p>
          <a:p>
            <a:pPr lvl="1"/>
            <a:r>
              <a:rPr lang="en-US" sz="2400" dirty="0" smtClean="0"/>
              <a:t>Attempts to give up or cut down opioid use </a:t>
            </a:r>
            <a:r>
              <a:rPr lang="en-US" sz="2400" baseline="30000" dirty="0" smtClean="0"/>
              <a:t>13 </a:t>
            </a:r>
          </a:p>
          <a:p>
            <a:pPr lvl="1"/>
            <a:r>
              <a:rPr lang="en-US" sz="2400" dirty="0" smtClean="0"/>
              <a:t>Opioid tolerance </a:t>
            </a:r>
            <a:r>
              <a:rPr lang="en-US" sz="2400" baseline="30000" dirty="0" smtClean="0"/>
              <a:t>13 </a:t>
            </a:r>
          </a:p>
          <a:p>
            <a:pPr lvl="1"/>
            <a:r>
              <a:rPr lang="en-US" sz="2400" dirty="0" smtClean="0"/>
              <a:t>Social impairment </a:t>
            </a:r>
            <a:r>
              <a:rPr lang="en-US" sz="2400" baseline="30000" dirty="0" smtClean="0"/>
              <a:t>13 </a:t>
            </a:r>
          </a:p>
          <a:p>
            <a:pPr lvl="1"/>
            <a:r>
              <a:rPr lang="en-US" sz="2400" dirty="0" smtClean="0"/>
              <a:t>Greater use than intended </a:t>
            </a:r>
            <a:r>
              <a:rPr lang="en-US" sz="2400" baseline="30000" dirty="0" smtClean="0"/>
              <a:t>13 </a:t>
            </a:r>
          </a:p>
          <a:p>
            <a:pPr lvl="1"/>
            <a:r>
              <a:rPr lang="en-US" sz="2400" dirty="0" smtClean="0"/>
              <a:t>Failing role obligations </a:t>
            </a:r>
            <a:r>
              <a:rPr lang="en-US" sz="2400" baseline="30000" dirty="0" smtClean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441679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Recommendations – High Utilizers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is important to </a:t>
            </a:r>
            <a:r>
              <a:rPr lang="en-US" sz="2400" i="1" dirty="0"/>
              <a:t>identify patients without a usual source of care</a:t>
            </a:r>
            <a:r>
              <a:rPr lang="en-US" sz="2400" dirty="0"/>
              <a:t>, </a:t>
            </a:r>
            <a:r>
              <a:rPr lang="en-US" sz="2400" dirty="0" smtClean="0"/>
              <a:t>&amp; </a:t>
            </a:r>
            <a:r>
              <a:rPr lang="en-US" sz="2400" dirty="0"/>
              <a:t>provide them with coordinated care </a:t>
            </a:r>
            <a:endParaRPr lang="en-US" sz="2400" dirty="0" smtClean="0"/>
          </a:p>
          <a:p>
            <a:r>
              <a:rPr lang="en-US" sz="2400" dirty="0" smtClean="0"/>
              <a:t>When appropriate, </a:t>
            </a:r>
            <a:r>
              <a:rPr lang="en-US" sz="2400" i="1" dirty="0" smtClean="0"/>
              <a:t>make referrals to psychologists or social workers </a:t>
            </a:r>
            <a:r>
              <a:rPr lang="en-US" sz="2400" dirty="0" smtClean="0"/>
              <a:t>to help address unmet psychosocial needs that may be contributing to high healthcare utilization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76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Recommendations - Addiction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Because risk of addiction seems </a:t>
            </a:r>
            <a:r>
              <a:rPr lang="en-US" sz="2400" dirty="0"/>
              <a:t>to be no greater in </a:t>
            </a:r>
            <a:r>
              <a:rPr lang="en-US" sz="2400" dirty="0" smtClean="0"/>
              <a:t>patients with SCD, clinicians are encouraged </a:t>
            </a:r>
            <a:r>
              <a:rPr lang="en-US" sz="2400" dirty="0"/>
              <a:t>to </a:t>
            </a:r>
            <a:r>
              <a:rPr lang="en-US" sz="2400" i="1" dirty="0"/>
              <a:t>treat the pain experienced by the patient </a:t>
            </a:r>
            <a:r>
              <a:rPr lang="en-US" sz="2400" i="1" dirty="0" smtClean="0"/>
              <a:t>fully</a:t>
            </a:r>
          </a:p>
          <a:p>
            <a:r>
              <a:rPr lang="en-US" sz="2400" dirty="0" smtClean="0"/>
              <a:t>Evidence </a:t>
            </a:r>
            <a:r>
              <a:rPr lang="en-US" sz="2400" dirty="0"/>
              <a:t>suggests that </a:t>
            </a:r>
            <a:r>
              <a:rPr lang="en-US" sz="2400" i="1" dirty="0" smtClean="0"/>
              <a:t>the undertreatment of pain can </a:t>
            </a:r>
            <a:r>
              <a:rPr lang="en-US" sz="2400" i="1" dirty="0"/>
              <a:t>lead to pseudoaddiction, early </a:t>
            </a:r>
            <a:r>
              <a:rPr lang="en-US" sz="2400" i="1" dirty="0" smtClean="0"/>
              <a:t>readmission, </a:t>
            </a:r>
            <a:r>
              <a:rPr lang="en-US" sz="2400" i="1" dirty="0"/>
              <a:t>and increased fear of future crisis </a:t>
            </a:r>
            <a:r>
              <a:rPr lang="en-US" sz="2400" dirty="0" smtClean="0"/>
              <a:t>episodes </a:t>
            </a:r>
            <a:r>
              <a:rPr lang="en-US" sz="2400" baseline="30000" dirty="0" smtClean="0"/>
              <a:t>13,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14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91295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Clinical Scenario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and paste the link below into your browser to view this short </a:t>
            </a:r>
            <a:r>
              <a:rPr lang="en-US" dirty="0" smtClean="0"/>
              <a:t>video</a:t>
            </a:r>
          </a:p>
          <a:p>
            <a:pPr lvl="0"/>
            <a:r>
              <a:rPr lang="en-US" dirty="0"/>
              <a:t>https://www.youtube.com/watch?v=9xJ4VwtBtRw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Posttest-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Which reason is </a:t>
            </a:r>
            <a:r>
              <a:rPr lang="en-US" sz="2400" b="1" dirty="0"/>
              <a:t>not</a:t>
            </a:r>
            <a:r>
              <a:rPr lang="en-US" sz="2400" dirty="0"/>
              <a:t> related to high utilization of hospital services by persons with SCD?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Renal disease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Lack of primary Care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Between 18 to 24 years of age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Opioid addiction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4143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Posttest-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is the estimated rate of addiction to opioids in SCD?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Under 10%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Between 10-30%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Above 30%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100% </a:t>
            </a:r>
          </a:p>
        </p:txBody>
      </p:sp>
    </p:spTree>
    <p:extLst>
      <p:ext uri="{BB962C8B-B14F-4D97-AF65-F5344CB8AC3E}">
        <p14:creationId xmlns:p14="http://schemas.microsoft.com/office/powerpoint/2010/main" val="195617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Posttest Answers &amp; Rationale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</a:rPr>
              <a:t>Question </a:t>
            </a:r>
            <a:r>
              <a:rPr lang="en-US" sz="2400" b="1" i="1" dirty="0" smtClean="0">
                <a:solidFill>
                  <a:prstClr val="black"/>
                </a:solidFill>
              </a:rPr>
              <a:t>1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Answer</a:t>
            </a:r>
            <a:r>
              <a:rPr lang="en-US" sz="2200" dirty="0">
                <a:solidFill>
                  <a:prstClr val="black"/>
                </a:solidFill>
              </a:rPr>
              <a:t>: d) Opioid </a:t>
            </a:r>
            <a:r>
              <a:rPr lang="en-US" sz="2200" dirty="0" smtClean="0">
                <a:solidFill>
                  <a:prstClr val="black"/>
                </a:solidFill>
              </a:rPr>
              <a:t>addiction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Rationale: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smtClean="0"/>
              <a:t>Common reasons for high utilization include renal disease, lack of 	primary care, and between the ages of 18-24. There is no evidence to support a 	relationship between high hospital utilization and opioid addiction in persons with SCD </a:t>
            </a:r>
            <a:r>
              <a:rPr lang="en-US" sz="2200" baseline="30000" dirty="0" smtClean="0"/>
              <a:t>1,3,6,7, 16, 17</a:t>
            </a:r>
            <a:r>
              <a:rPr lang="en-US" sz="2200" dirty="0" smtClean="0"/>
              <a:t>  </a:t>
            </a:r>
            <a:endParaRPr lang="en-US" sz="2200" dirty="0"/>
          </a:p>
          <a:p>
            <a:pPr lvl="0"/>
            <a:r>
              <a:rPr lang="en-US" sz="2400" b="1" i="1" dirty="0">
                <a:solidFill>
                  <a:prstClr val="black"/>
                </a:solidFill>
              </a:rPr>
              <a:t>Question </a:t>
            </a:r>
            <a:r>
              <a:rPr lang="en-US" sz="2400" b="1" i="1" dirty="0" smtClean="0">
                <a:solidFill>
                  <a:prstClr val="black"/>
                </a:solidFill>
              </a:rPr>
              <a:t>2 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Answer: </a:t>
            </a:r>
            <a:r>
              <a:rPr lang="en-US" sz="2200" dirty="0" smtClean="0"/>
              <a:t>a) Under 10%</a:t>
            </a:r>
          </a:p>
          <a:p>
            <a:pPr lvl="1"/>
            <a:r>
              <a:rPr lang="en-US" sz="2200" dirty="0" smtClean="0"/>
              <a:t>Rationale:</a:t>
            </a:r>
            <a:r>
              <a:rPr lang="en-US" sz="2200" b="1" dirty="0"/>
              <a:t> </a:t>
            </a:r>
            <a:r>
              <a:rPr lang="en-US" sz="2200" dirty="0" smtClean="0"/>
              <a:t> Opioid </a:t>
            </a:r>
            <a:r>
              <a:rPr lang="en-US" sz="2200" dirty="0"/>
              <a:t>addiction is uncommon </a:t>
            </a:r>
            <a:r>
              <a:rPr lang="en-US" sz="2200" dirty="0" smtClean="0"/>
              <a:t>and </a:t>
            </a:r>
            <a:r>
              <a:rPr lang="en-US" sz="2200" dirty="0"/>
              <a:t>similar to that found in </a:t>
            </a:r>
            <a:r>
              <a:rPr lang="en-US" sz="2200" dirty="0" smtClean="0"/>
              <a:t>other chronic diseases; Opioid dependence </a:t>
            </a:r>
            <a:r>
              <a:rPr lang="en-US" sz="2200" dirty="0"/>
              <a:t>in SCD has been </a:t>
            </a:r>
            <a:r>
              <a:rPr lang="en-US" sz="2200" dirty="0" smtClean="0"/>
              <a:t>estimated </a:t>
            </a:r>
            <a:r>
              <a:rPr lang="en-US" sz="2200" dirty="0"/>
              <a:t>at 4</a:t>
            </a:r>
            <a:r>
              <a:rPr lang="en-US" sz="2200" dirty="0" smtClean="0"/>
              <a:t>% </a:t>
            </a:r>
            <a:r>
              <a:rPr lang="en-US" sz="2200" baseline="30000" dirty="0" smtClean="0"/>
              <a:t>13, 14</a:t>
            </a:r>
            <a:endParaRPr lang="en-US" sz="2200" i="1" dirty="0"/>
          </a:p>
          <a:p>
            <a:pPr marL="85725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188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228600" indent="-228600">
              <a:buAutoNum type="arabicPeriod"/>
            </a:pPr>
            <a:r>
              <a:rPr lang="en-US" sz="1000" dirty="0" err="1" smtClean="0"/>
              <a:t>Elixhauser</a:t>
            </a:r>
            <a:r>
              <a:rPr lang="en-US" sz="1000" dirty="0" smtClean="0"/>
              <a:t> </a:t>
            </a:r>
            <a:r>
              <a:rPr lang="en-US" sz="1000" dirty="0"/>
              <a:t>A (AHRQ), Steiner C (AHRQ). Readmissions to U.S. Hospitals by Diagnosis, 2010. HCUP Statistical Brief #153. April 2013. Agency for Healthcare Research and Quality, Rockville, MD. http://</a:t>
            </a:r>
            <a:r>
              <a:rPr lang="en-US" sz="1000" dirty="0" err="1"/>
              <a:t>www.hcup-us.ahrq.gov</a:t>
            </a:r>
            <a:r>
              <a:rPr lang="en-US" sz="1000" dirty="0"/>
              <a:t>/reports/</a:t>
            </a:r>
            <a:r>
              <a:rPr lang="en-US" sz="1000" dirty="0" err="1"/>
              <a:t>statbriefs</a:t>
            </a:r>
            <a:r>
              <a:rPr lang="en-US" sz="1000" dirty="0"/>
              <a:t>/sb153.pdf.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Elander</a:t>
            </a:r>
            <a:r>
              <a:rPr lang="en-US" sz="1000" dirty="0"/>
              <a:t>, J., </a:t>
            </a:r>
            <a:r>
              <a:rPr lang="en-US" sz="1000" dirty="0" err="1"/>
              <a:t>Marczewska</a:t>
            </a:r>
            <a:r>
              <a:rPr lang="en-US" sz="1000" dirty="0"/>
              <a:t>, M., Amos, R., Thomas, A., &amp; </a:t>
            </a:r>
            <a:r>
              <a:rPr lang="en-US" sz="1000" dirty="0" err="1"/>
              <a:t>Tangayi</a:t>
            </a:r>
            <a:r>
              <a:rPr lang="en-US" sz="1000" dirty="0"/>
              <a:t>, S. (2006). Factors Affecting Hospital Staff Judgments About Sickle Cell Disease Pain. </a:t>
            </a:r>
            <a:r>
              <a:rPr lang="en-US" sz="1000" i="1" dirty="0"/>
              <a:t>J </a:t>
            </a:r>
            <a:r>
              <a:rPr lang="en-US" sz="1000" i="1" dirty="0" err="1"/>
              <a:t>Behav</a:t>
            </a:r>
            <a:r>
              <a:rPr lang="en-US" sz="1000" i="1" dirty="0"/>
              <a:t> Med, 29</a:t>
            </a:r>
            <a:r>
              <a:rPr lang="en-US" sz="1000" dirty="0"/>
              <a:t>(2), 203-214.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Aisiku</a:t>
            </a:r>
            <a:r>
              <a:rPr lang="en-US" sz="1000" dirty="0"/>
              <a:t>, I. P., Smith, W. R., </a:t>
            </a:r>
            <a:r>
              <a:rPr lang="en-US" sz="1000" dirty="0" err="1"/>
              <a:t>McClish</a:t>
            </a:r>
            <a:r>
              <a:rPr lang="en-US" sz="1000" dirty="0"/>
              <a:t>, D. K., </a:t>
            </a:r>
            <a:r>
              <a:rPr lang="en-US" sz="1000" dirty="0" err="1"/>
              <a:t>Levenson</a:t>
            </a:r>
            <a:r>
              <a:rPr lang="en-US" sz="1000" dirty="0"/>
              <a:t>, J. L., </a:t>
            </a:r>
            <a:r>
              <a:rPr lang="en-US" sz="1000" dirty="0" err="1"/>
              <a:t>Penberthy</a:t>
            </a:r>
            <a:r>
              <a:rPr lang="en-US" sz="1000" dirty="0"/>
              <a:t>, L. T., </a:t>
            </a:r>
            <a:r>
              <a:rPr lang="en-US" sz="1000" dirty="0" err="1"/>
              <a:t>Roseff</a:t>
            </a:r>
            <a:r>
              <a:rPr lang="en-US" sz="1000" dirty="0"/>
              <a:t>, S. D., . . . Roberts, J. D. (2009). Comparisons of high versus low emergency department utilizers in sickle cell disease. </a:t>
            </a:r>
            <a:r>
              <a:rPr lang="en-US" sz="1000" i="1" dirty="0"/>
              <a:t>Ann </a:t>
            </a:r>
            <a:r>
              <a:rPr lang="en-US" sz="1000" i="1" dirty="0" err="1"/>
              <a:t>Emerg</a:t>
            </a:r>
            <a:r>
              <a:rPr lang="en-US" sz="1000" i="1" dirty="0"/>
              <a:t> Med, 53</a:t>
            </a:r>
            <a:r>
              <a:rPr lang="en-US" sz="1000" dirty="0"/>
              <a:t>(5), 587-593. </a:t>
            </a:r>
            <a:r>
              <a:rPr lang="en-US" sz="1000" dirty="0" err="1"/>
              <a:t>doi</a:t>
            </a:r>
            <a:r>
              <a:rPr lang="en-US" sz="1000" dirty="0"/>
              <a:t>: 10.1016/j.annemergmed.</a:t>
            </a:r>
            <a:r>
              <a:rPr lang="en-US" sz="1000" dirty="0" smtClean="0"/>
              <a:t>2008.07.050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Platt, O. S., </a:t>
            </a:r>
            <a:r>
              <a:rPr lang="en-US" sz="1000" dirty="0" err="1"/>
              <a:t>Thorington</a:t>
            </a:r>
            <a:r>
              <a:rPr lang="en-US" sz="1000" dirty="0"/>
              <a:t>, B. D., </a:t>
            </a:r>
            <a:r>
              <a:rPr lang="en-US" sz="1000" dirty="0" err="1"/>
              <a:t>Brambilla</a:t>
            </a:r>
            <a:r>
              <a:rPr lang="en-US" sz="1000" dirty="0"/>
              <a:t>, D. J., Milner, P. F., </a:t>
            </a:r>
            <a:r>
              <a:rPr lang="en-US" sz="1000" dirty="0" err="1"/>
              <a:t>Rosse</a:t>
            </a:r>
            <a:r>
              <a:rPr lang="en-US" sz="1000" dirty="0"/>
              <a:t>, W. F., </a:t>
            </a:r>
            <a:r>
              <a:rPr lang="en-US" sz="1000" dirty="0" err="1"/>
              <a:t>Vichinsky</a:t>
            </a:r>
            <a:r>
              <a:rPr lang="en-US" sz="1000" dirty="0"/>
              <a:t>, E., &amp; Kinney, T. R. (1991). Pain in sickle cell disease. Rates and risk factors. </a:t>
            </a:r>
            <a:r>
              <a:rPr lang="en-US" sz="1000" i="1" dirty="0"/>
              <a:t>N </a:t>
            </a:r>
            <a:r>
              <a:rPr lang="en-US" sz="1000" i="1" dirty="0" err="1"/>
              <a:t>Engl</a:t>
            </a:r>
            <a:r>
              <a:rPr lang="en-US" sz="1000" i="1" dirty="0"/>
              <a:t> J Med, 325</a:t>
            </a:r>
            <a:r>
              <a:rPr lang="en-US" sz="1000" dirty="0"/>
              <a:t>(1), 11-16. </a:t>
            </a:r>
            <a:r>
              <a:rPr lang="en-US" sz="1000" dirty="0" err="1"/>
              <a:t>doi</a:t>
            </a:r>
            <a:r>
              <a:rPr lang="en-US" sz="1000" dirty="0"/>
              <a:t>: 10.1056/</a:t>
            </a:r>
            <a:r>
              <a:rPr lang="en-US" sz="1000" dirty="0" smtClean="0"/>
              <a:t>nejm199107043250103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Haywood, C., </a:t>
            </a:r>
            <a:r>
              <a:rPr lang="en-US" sz="1000" dirty="0" err="1"/>
              <a:t>Lanzkron</a:t>
            </a:r>
            <a:r>
              <a:rPr lang="en-US" sz="1000" dirty="0"/>
              <a:t>, S., </a:t>
            </a:r>
            <a:r>
              <a:rPr lang="en-US" sz="1000" dirty="0" err="1"/>
              <a:t>Ratanawongsa</a:t>
            </a:r>
            <a:r>
              <a:rPr lang="en-US" sz="1000" dirty="0"/>
              <a:t>, N., </a:t>
            </a:r>
            <a:r>
              <a:rPr lang="en-US" sz="1000" dirty="0" err="1"/>
              <a:t>Bediako</a:t>
            </a:r>
            <a:r>
              <a:rPr lang="en-US" sz="1000" dirty="0"/>
              <a:t>, S. M., </a:t>
            </a:r>
            <a:r>
              <a:rPr lang="en-US" sz="1000" dirty="0" err="1"/>
              <a:t>Lattimer</a:t>
            </a:r>
            <a:r>
              <a:rPr lang="en-US" sz="1000" dirty="0"/>
              <a:t>, L., </a:t>
            </a:r>
            <a:r>
              <a:rPr lang="en-US" sz="1000" dirty="0" err="1"/>
              <a:t>Powe</a:t>
            </a:r>
            <a:r>
              <a:rPr lang="en-US" sz="1000" dirty="0"/>
              <a:t>, N. R., &amp; Beach, M. C. (2010). The association of provider communication with trust among adults with sickle cell disease. </a:t>
            </a:r>
            <a:r>
              <a:rPr lang="en-US" sz="1000" i="1" dirty="0"/>
              <a:t>J Gen Intern Med, 25</a:t>
            </a:r>
            <a:r>
              <a:rPr lang="en-US" sz="1000" dirty="0"/>
              <a:t>(6), 543-548.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Carroll, P. C., Haywood, C., Jr., Hoot, M. R., &amp; </a:t>
            </a:r>
            <a:r>
              <a:rPr lang="en-US" sz="1000" dirty="0" err="1"/>
              <a:t>Lanzkron</a:t>
            </a:r>
            <a:r>
              <a:rPr lang="en-US" sz="1000" dirty="0"/>
              <a:t>, S. (2013). A preliminary study of psychiatric, familial, and medical characteristics of high-utilizing sickle cell disease patients. </a:t>
            </a:r>
            <a:r>
              <a:rPr lang="en-US" sz="1000" i="1" dirty="0" err="1"/>
              <a:t>Clin</a:t>
            </a:r>
            <a:r>
              <a:rPr lang="en-US" sz="1000" i="1" dirty="0"/>
              <a:t> J Pain, 29</a:t>
            </a:r>
            <a:r>
              <a:rPr lang="en-US" sz="1000" dirty="0"/>
              <a:t>(4), 317-323.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Carroll, C. P., Haywood, C., Jr., &amp; </a:t>
            </a:r>
            <a:r>
              <a:rPr lang="en-US" sz="1000" dirty="0" err="1"/>
              <a:t>Lanzkron</a:t>
            </a:r>
            <a:r>
              <a:rPr lang="en-US" sz="1000" dirty="0"/>
              <a:t>, S. (2011). Prediction of onset and course of high hospital utilization in sickle cell disease. </a:t>
            </a:r>
            <a:r>
              <a:rPr lang="en-US" sz="1000" i="1" dirty="0"/>
              <a:t>J </a:t>
            </a:r>
            <a:r>
              <a:rPr lang="en-US" sz="1000" i="1" dirty="0" err="1"/>
              <a:t>Hosp</a:t>
            </a:r>
            <a:r>
              <a:rPr lang="en-US" sz="1000" i="1" dirty="0"/>
              <a:t> Med, 6</a:t>
            </a:r>
            <a:r>
              <a:rPr lang="en-US" sz="1000" dirty="0"/>
              <a:t>(5), 248-255. </a:t>
            </a:r>
            <a:r>
              <a:rPr lang="en-US" sz="1000" dirty="0" err="1"/>
              <a:t>doi</a:t>
            </a:r>
            <a:r>
              <a:rPr lang="en-US" sz="1000" dirty="0"/>
              <a:t>: 10.1002/jhm.</a:t>
            </a:r>
            <a:r>
              <a:rPr lang="en-US" sz="1000" dirty="0" smtClean="0"/>
              <a:t>850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 smtClean="0"/>
              <a:t>Bernard </a:t>
            </a:r>
            <a:r>
              <a:rPr lang="en-US" sz="1000" dirty="0"/>
              <a:t>et al., 2007.↵ Bernard A.W., </a:t>
            </a:r>
            <a:r>
              <a:rPr lang="en-US" sz="1000" dirty="0" err="1"/>
              <a:t>Yasin</a:t>
            </a:r>
            <a:r>
              <a:rPr lang="en-US" sz="1000" dirty="0"/>
              <a:t> Z., </a:t>
            </a:r>
            <a:r>
              <a:rPr lang="en-US" sz="1000" dirty="0" err="1"/>
              <a:t>Veukat</a:t>
            </a:r>
            <a:r>
              <a:rPr lang="en-US" sz="1000" dirty="0"/>
              <a:t> A. Acute chest syndrome of sickle cell disease. Hosp. Physician 2007;44:15-23.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Brousseau</a:t>
            </a:r>
            <a:r>
              <a:rPr lang="en-US" sz="1000" dirty="0"/>
              <a:t>, D. C., Owens, P. L., </a:t>
            </a:r>
            <a:r>
              <a:rPr lang="en-US" sz="1000" dirty="0" err="1"/>
              <a:t>Mosso</a:t>
            </a:r>
            <a:r>
              <a:rPr lang="en-US" sz="1000" dirty="0"/>
              <a:t>, A. L., </a:t>
            </a:r>
            <a:r>
              <a:rPr lang="en-US" sz="1000" dirty="0" err="1"/>
              <a:t>Panepinto</a:t>
            </a:r>
            <a:r>
              <a:rPr lang="en-US" sz="1000" dirty="0"/>
              <a:t>, J. A., &amp; Steiner, C. A. (2010). Acute care utilization and </a:t>
            </a:r>
            <a:r>
              <a:rPr lang="en-US" sz="1000" dirty="0" err="1"/>
              <a:t>rehospitalizations</a:t>
            </a:r>
            <a:r>
              <a:rPr lang="en-US" sz="1000" dirty="0"/>
              <a:t> for sickle cell disease. </a:t>
            </a:r>
            <a:r>
              <a:rPr lang="en-US" sz="1000" i="1" dirty="0" err="1"/>
              <a:t>Jama</a:t>
            </a:r>
            <a:r>
              <a:rPr lang="en-US" sz="1000" i="1" dirty="0"/>
              <a:t>, 303</a:t>
            </a:r>
            <a:r>
              <a:rPr lang="en-US" sz="1000" dirty="0"/>
              <a:t>(13), 1288-1294. </a:t>
            </a:r>
            <a:r>
              <a:rPr lang="en-US" sz="1000" dirty="0" err="1"/>
              <a:t>doi</a:t>
            </a:r>
            <a:r>
              <a:rPr lang="en-US" sz="1000" dirty="0"/>
              <a:t>: 10.1001/jama.</a:t>
            </a:r>
            <a:r>
              <a:rPr lang="en-US" sz="1000" dirty="0" smtClean="0"/>
              <a:t>2010.378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Labbé</a:t>
            </a:r>
            <a:r>
              <a:rPr lang="en-US" sz="1000" dirty="0"/>
              <a:t>, E., Herbert, D., &amp; Haynes, J. (2006). 'Physicians' Attitude and Practices in Sickle Cell Disease Pain Management': Erratum. </a:t>
            </a:r>
            <a:r>
              <a:rPr lang="en-US" sz="1000" i="1" dirty="0"/>
              <a:t>J </a:t>
            </a:r>
            <a:r>
              <a:rPr lang="en-US" sz="1000" i="1" dirty="0" err="1"/>
              <a:t>Palliat</a:t>
            </a:r>
            <a:r>
              <a:rPr lang="en-US" sz="1000" i="1" dirty="0"/>
              <a:t> Care, 22</a:t>
            </a:r>
            <a:r>
              <a:rPr lang="en-US" sz="1000" dirty="0"/>
              <a:t>(1).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Shapiro, B. S., Benjamin, L. J., Payne, R., &amp; </a:t>
            </a:r>
            <a:r>
              <a:rPr lang="en-US" sz="1000" dirty="0" err="1"/>
              <a:t>Heidrich</a:t>
            </a:r>
            <a:r>
              <a:rPr lang="en-US" sz="1000" dirty="0"/>
              <a:t>, G. (1997). Sickle cell-related pain: Perceptions of medical practitioners. </a:t>
            </a:r>
            <a:r>
              <a:rPr lang="en-US" sz="1000" i="1" dirty="0" err="1"/>
              <a:t>Dulwich</a:t>
            </a:r>
            <a:r>
              <a:rPr lang="en-US" sz="1000" i="1" dirty="0"/>
              <a:t> Centre Review, 14</a:t>
            </a:r>
            <a:r>
              <a:rPr lang="en-US" sz="1000" dirty="0"/>
              <a:t>(3), 168-174.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Pack-</a:t>
            </a:r>
            <a:r>
              <a:rPr lang="en-US" sz="1000" dirty="0" err="1"/>
              <a:t>Mabien</a:t>
            </a:r>
            <a:r>
              <a:rPr lang="en-US" sz="1000" dirty="0"/>
              <a:t>, A., </a:t>
            </a:r>
            <a:r>
              <a:rPr lang="en-US" sz="1000" dirty="0" err="1"/>
              <a:t>Labbe</a:t>
            </a:r>
            <a:r>
              <a:rPr lang="en-US" sz="1000" dirty="0"/>
              <a:t>, E., Herbert, D., &amp; Haynes, J., Jr. (2001). Nurses' attitudes and practices in sickle cell pain management. </a:t>
            </a:r>
            <a:r>
              <a:rPr lang="en-US" sz="1000" i="1" dirty="0" err="1"/>
              <a:t>Appl</a:t>
            </a:r>
            <a:r>
              <a:rPr lang="en-US" sz="1000" i="1" dirty="0"/>
              <a:t> </a:t>
            </a:r>
            <a:r>
              <a:rPr lang="en-US" sz="1000" i="1" dirty="0" err="1"/>
              <a:t>Nurs</a:t>
            </a:r>
            <a:r>
              <a:rPr lang="en-US" sz="1000" i="1" dirty="0"/>
              <a:t> Res, 14</a:t>
            </a:r>
            <a:r>
              <a:rPr lang="en-US" sz="1000" dirty="0"/>
              <a:t>(4), 187-192. </a:t>
            </a:r>
            <a:r>
              <a:rPr lang="en-US" sz="1000" dirty="0" err="1"/>
              <a:t>doi</a:t>
            </a:r>
            <a:r>
              <a:rPr lang="en-US" sz="1000" dirty="0"/>
              <a:t>: 10.1053/apnr.</a:t>
            </a:r>
            <a:r>
              <a:rPr lang="en-US" sz="1000" dirty="0" smtClean="0"/>
              <a:t>2001.26783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Elander</a:t>
            </a:r>
            <a:r>
              <a:rPr lang="en-US" sz="1000" dirty="0"/>
              <a:t>, J., Lusher, J., Bevan, D., &amp; </a:t>
            </a:r>
            <a:r>
              <a:rPr lang="en-US" sz="1000" dirty="0" err="1"/>
              <a:t>Telfer</a:t>
            </a:r>
            <a:r>
              <a:rPr lang="en-US" sz="1000" dirty="0"/>
              <a:t>, P. (2003). Pain management and symptoms of substance dependence among patients with sickle cell disease. </a:t>
            </a:r>
            <a:r>
              <a:rPr lang="en-US" sz="1000" i="1" dirty="0"/>
              <a:t>Social Science &amp; Medicine, 57</a:t>
            </a:r>
            <a:r>
              <a:rPr lang="en-US" sz="1000" dirty="0"/>
              <a:t>(9), 1683-1696. </a:t>
            </a:r>
            <a:endParaRPr lang="en-US" sz="1000" dirty="0" smtClean="0"/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Elander</a:t>
            </a:r>
            <a:r>
              <a:rPr lang="en-US" sz="1000" dirty="0"/>
              <a:t>, J., Lusher, J., Bevan, D., </a:t>
            </a:r>
            <a:r>
              <a:rPr lang="en-US" sz="1000" dirty="0" err="1"/>
              <a:t>Telfer</a:t>
            </a:r>
            <a:r>
              <a:rPr lang="en-US" sz="1000" dirty="0"/>
              <a:t>, P., &amp; Burton, B. (2004). Understanding the causes of problematic pain management in sickle cell disease: evidence that pseudoaddiction plays a more important role than genuine analgesic dependence. </a:t>
            </a:r>
            <a:r>
              <a:rPr lang="en-US" sz="1000" i="1" dirty="0"/>
              <a:t>J Pain Symptom Manage, 27</a:t>
            </a:r>
            <a:r>
              <a:rPr lang="en-US" sz="1000" dirty="0"/>
              <a:t>(2), 156-169. </a:t>
            </a:r>
            <a:r>
              <a:rPr lang="en-US" sz="1000" dirty="0" err="1"/>
              <a:t>doi</a:t>
            </a:r>
            <a:r>
              <a:rPr lang="en-US" sz="1000" dirty="0"/>
              <a:t>: 10.1016/j.jpainsymman.</a:t>
            </a:r>
            <a:r>
              <a:rPr lang="en-US" sz="1000" dirty="0" smtClean="0"/>
              <a:t>2003.12.001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Lusher, J., </a:t>
            </a:r>
            <a:r>
              <a:rPr lang="en-US" sz="1000" dirty="0" err="1"/>
              <a:t>Elander</a:t>
            </a:r>
            <a:r>
              <a:rPr lang="en-US" sz="1000" dirty="0"/>
              <a:t>, J., Bevan, D., </a:t>
            </a:r>
            <a:r>
              <a:rPr lang="en-US" sz="1000" dirty="0" err="1"/>
              <a:t>Telfer</a:t>
            </a:r>
            <a:r>
              <a:rPr lang="en-US" sz="1000" dirty="0"/>
              <a:t>, P., &amp; Burton, B. (2006). Analgesic addiction and pseudoaddiction in painful chronic illness. </a:t>
            </a:r>
            <a:r>
              <a:rPr lang="en-US" sz="1000" i="1" dirty="0" err="1"/>
              <a:t>Clin</a:t>
            </a:r>
            <a:r>
              <a:rPr lang="en-US" sz="1000" i="1" dirty="0"/>
              <a:t> J Pain, 22</a:t>
            </a:r>
            <a:r>
              <a:rPr lang="en-US" sz="1000" dirty="0"/>
              <a:t>(3), 316-324. </a:t>
            </a:r>
            <a:r>
              <a:rPr lang="en-US" sz="1000" dirty="0" err="1"/>
              <a:t>doi</a:t>
            </a:r>
            <a:r>
              <a:rPr lang="en-US" sz="1000" dirty="0"/>
              <a:t>: </a:t>
            </a:r>
            <a:r>
              <a:rPr lang="en-US" sz="1000" dirty="0" smtClean="0"/>
              <a:t>10.1097/01.ajp.0000176360.94644.41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/>
              <a:t>Tanabe P, </a:t>
            </a:r>
            <a:r>
              <a:rPr lang="en-US" sz="1000" dirty="0" err="1"/>
              <a:t>Hafner</a:t>
            </a:r>
            <a:r>
              <a:rPr lang="en-US" sz="1000" dirty="0"/>
              <a:t> JW, </a:t>
            </a:r>
            <a:r>
              <a:rPr lang="en-US" sz="1000" dirty="0" err="1"/>
              <a:t>Martinovich</a:t>
            </a:r>
            <a:r>
              <a:rPr lang="en-US" sz="1000" dirty="0"/>
              <a:t> Z, </a:t>
            </a:r>
            <a:r>
              <a:rPr lang="en-US" sz="1000" dirty="0" err="1"/>
              <a:t>Artz</a:t>
            </a:r>
            <a:r>
              <a:rPr lang="en-US" sz="1000" dirty="0"/>
              <a:t> N. Adult emergency department patients with sickle cell pain crisis: results from a quality improvement learning collaborative model to improve analgesic management. </a:t>
            </a:r>
            <a:r>
              <a:rPr lang="en-US" sz="1000" i="1" dirty="0"/>
              <a:t>Acad. </a:t>
            </a:r>
            <a:r>
              <a:rPr lang="en-US" sz="1000" i="1" dirty="0" err="1"/>
              <a:t>Emerg</a:t>
            </a:r>
            <a:r>
              <a:rPr lang="en-US" sz="1000" i="1" dirty="0"/>
              <a:t>. Med.</a:t>
            </a:r>
            <a:r>
              <a:rPr lang="en-US" sz="1000" dirty="0"/>
              <a:t>2012;19(4):430-438</a:t>
            </a:r>
            <a:r>
              <a:rPr lang="en-US" sz="1000" dirty="0" smtClean="0"/>
              <a:t>.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000" dirty="0" err="1"/>
              <a:t>Frei</a:t>
            </a:r>
            <a:r>
              <a:rPr lang="en-US" sz="1000" dirty="0"/>
              <a:t>-Jones MJ, Field JJ, </a:t>
            </a:r>
            <a:r>
              <a:rPr lang="en-US" sz="1000" dirty="0" err="1"/>
              <a:t>DeBaun</a:t>
            </a:r>
            <a:r>
              <a:rPr lang="en-US" sz="1000" dirty="0"/>
              <a:t> MR. Risk factors for hospital re-admission within 30 days: a new quality measure for children with sickle cell disease. </a:t>
            </a:r>
            <a:r>
              <a:rPr lang="en-US" sz="1000" i="1" dirty="0" err="1"/>
              <a:t>Pediatr</a:t>
            </a:r>
            <a:r>
              <a:rPr lang="en-US" sz="1000" i="1" dirty="0"/>
              <a:t>. Blood Cancer. </a:t>
            </a:r>
            <a:r>
              <a:rPr lang="en-US" sz="1000" dirty="0"/>
              <a:t>2008;52:481-485.</a:t>
            </a:r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/>
          </a:p>
          <a:p>
            <a:pPr marL="228600" indent="-228600">
              <a:buFont typeface="Arial"/>
              <a:buAutoNum type="arabicPeriod"/>
            </a:pPr>
            <a:endParaRPr lang="en-US" sz="1000" dirty="0" smtClean="0"/>
          </a:p>
          <a:p>
            <a:pPr marL="228600" indent="-228600">
              <a:buAutoNum type="arabicPeriod"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4523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Objectives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Describe rates </a:t>
            </a:r>
            <a:r>
              <a:rPr lang="en-US" sz="2400" dirty="0"/>
              <a:t>of hospital utilization for persons with </a:t>
            </a:r>
            <a:r>
              <a:rPr lang="en-US" sz="2400" dirty="0" smtClean="0"/>
              <a:t>SCD</a:t>
            </a:r>
          </a:p>
          <a:p>
            <a:r>
              <a:rPr lang="en-US" sz="2400" dirty="0" smtClean="0"/>
              <a:t>Discuss opioid addiction in SCD </a:t>
            </a:r>
          </a:p>
          <a:p>
            <a:r>
              <a:rPr lang="en-US" sz="2400" dirty="0" smtClean="0"/>
              <a:t>Present recommendations to assist patients with high ED use &amp; address misconceptions regarding opioid addiction in SCD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87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Pretest-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Which reason is </a:t>
            </a:r>
            <a:r>
              <a:rPr lang="en-US" sz="2400" b="1" dirty="0"/>
              <a:t>not</a:t>
            </a:r>
            <a:r>
              <a:rPr lang="en-US" sz="2400" dirty="0"/>
              <a:t> related to high utilization of hospital services by persons with SCD?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Renal disease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Lack of primary Care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Between 18 to 24 years of age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Opioid addiction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647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Pretest-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is the estimated rate of addiction to opioids in persons with SCD?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Under 10%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Between 10-30%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Above 30%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 smtClean="0"/>
              <a:t>100% </a:t>
            </a:r>
          </a:p>
        </p:txBody>
      </p:sp>
    </p:spTree>
    <p:extLst>
      <p:ext uri="{BB962C8B-B14F-4D97-AF65-F5344CB8AC3E}">
        <p14:creationId xmlns:p14="http://schemas.microsoft.com/office/powerpoint/2010/main" val="378712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Hospital Utilization in SCD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2010, SCD had the highest 30-day hospitalization rate </a:t>
            </a:r>
            <a:r>
              <a:rPr lang="en-US" sz="2400" i="1" dirty="0" smtClean="0"/>
              <a:t>of any disease</a:t>
            </a:r>
            <a:r>
              <a:rPr lang="en-US" sz="2400" b="1" dirty="0" smtClean="0"/>
              <a:t> - </a:t>
            </a:r>
            <a:r>
              <a:rPr lang="en-US" sz="2400" i="1" dirty="0" smtClean="0"/>
              <a:t>32% </a:t>
            </a:r>
            <a:r>
              <a:rPr lang="en-US" sz="2400" i="1" baseline="30000" dirty="0" smtClean="0"/>
              <a:t>1</a:t>
            </a:r>
            <a:endParaRPr lang="en-US" sz="2400" b="1" baseline="30000" dirty="0"/>
          </a:p>
          <a:p>
            <a:r>
              <a:rPr lang="en-US" sz="2400" i="1" dirty="0"/>
              <a:t>20% of </a:t>
            </a:r>
            <a:r>
              <a:rPr lang="en-US" sz="2400" i="1" dirty="0" smtClean="0"/>
              <a:t>patients with SCD account for </a:t>
            </a:r>
            <a:r>
              <a:rPr lang="en-US" sz="2400" dirty="0" smtClean="0"/>
              <a:t>approximately </a:t>
            </a:r>
            <a:r>
              <a:rPr lang="en-US" sz="2400" i="1" dirty="0" smtClean="0"/>
              <a:t>54% of emergency department (ED) visits.</a:t>
            </a:r>
            <a:r>
              <a:rPr lang="en-US" sz="2400" baseline="30000" dirty="0" smtClean="0"/>
              <a:t>2</a:t>
            </a:r>
            <a:r>
              <a:rPr lang="en-US" sz="2400" dirty="0"/>
              <a:t> These patients are often referred </a:t>
            </a:r>
            <a:r>
              <a:rPr lang="en-US" sz="2400" dirty="0" smtClean="0"/>
              <a:t>to</a:t>
            </a:r>
            <a:r>
              <a:rPr lang="en-US" sz="2400" i="1" dirty="0" smtClean="0"/>
              <a:t> </a:t>
            </a:r>
            <a:r>
              <a:rPr lang="en-US" sz="2400" dirty="0"/>
              <a:t>as high </a:t>
            </a:r>
            <a:r>
              <a:rPr lang="en-US" sz="2400" dirty="0" smtClean="0"/>
              <a:t>utilizers</a:t>
            </a:r>
            <a:endParaRPr lang="en-US" sz="2400" baseline="30000" dirty="0"/>
          </a:p>
          <a:p>
            <a:r>
              <a:rPr lang="en-US" sz="2400" dirty="0" smtClean="0"/>
              <a:t>High utilizers can be defined as patients with </a:t>
            </a:r>
            <a:r>
              <a:rPr lang="en-US" sz="2400" i="1" dirty="0" smtClean="0"/>
              <a:t>three or more </a:t>
            </a:r>
            <a:r>
              <a:rPr lang="en-US" sz="2400" dirty="0" smtClean="0"/>
              <a:t>visits to an ED in one year </a:t>
            </a:r>
            <a:r>
              <a:rPr lang="en-US" sz="2400" baseline="30000" dirty="0" smtClean="0"/>
              <a:t>3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1640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800" dirty="0" smtClean="0"/>
              <a:t>Characteristics of High Utilizers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 smtClean="0"/>
              <a:t>When compared to individuals with &lt; 3 hospitalizations per year, high users:</a:t>
            </a:r>
            <a:endParaRPr lang="en-US" sz="2400" dirty="0"/>
          </a:p>
          <a:p>
            <a:pPr lvl="1">
              <a:buFontTx/>
              <a:buChar char="-"/>
            </a:pPr>
            <a:r>
              <a:rPr lang="en-US" sz="2400" dirty="0" smtClean="0"/>
              <a:t>Have a lower 5 year </a:t>
            </a:r>
            <a:r>
              <a:rPr lang="en-US" sz="2400" dirty="0"/>
              <a:t>survival rate </a:t>
            </a:r>
            <a:r>
              <a:rPr lang="en-US" sz="2400" i="1" baseline="30000" dirty="0" smtClean="0"/>
              <a:t>4</a:t>
            </a:r>
            <a:r>
              <a:rPr lang="en-US" sz="2400" dirty="0" smtClean="0"/>
              <a:t> </a:t>
            </a:r>
            <a:endParaRPr lang="en-US" sz="2400" baseline="30000" dirty="0"/>
          </a:p>
          <a:p>
            <a:pPr lvl="1">
              <a:buFontTx/>
              <a:buChar char="-"/>
            </a:pPr>
            <a:r>
              <a:rPr lang="en-US" sz="2400" dirty="0" smtClean="0"/>
              <a:t>Have </a:t>
            </a:r>
            <a:r>
              <a:rPr lang="en-US" sz="2400" i="1" dirty="0" smtClean="0"/>
              <a:t>higher pain ratings</a:t>
            </a:r>
            <a:r>
              <a:rPr lang="en-US" sz="2400" b="1" dirty="0" smtClean="0"/>
              <a:t> </a:t>
            </a:r>
            <a:r>
              <a:rPr lang="en-US" sz="2400" dirty="0" smtClean="0"/>
              <a:t>&amp; decreased quality of life </a:t>
            </a:r>
            <a:r>
              <a:rPr lang="en-US" sz="2400" baseline="30000" dirty="0" smtClean="0"/>
              <a:t>3</a:t>
            </a:r>
          </a:p>
          <a:p>
            <a:pPr lvl="1">
              <a:buFontTx/>
              <a:buChar char="-"/>
            </a:pPr>
            <a:r>
              <a:rPr lang="en-US" sz="2400" dirty="0" smtClean="0"/>
              <a:t>Report </a:t>
            </a:r>
            <a:r>
              <a:rPr lang="en-US" sz="2400" i="1" dirty="0" smtClean="0"/>
              <a:t>more distrust </a:t>
            </a:r>
            <a:r>
              <a:rPr lang="en-US" sz="2400" dirty="0" smtClean="0"/>
              <a:t>toward medical professionals </a:t>
            </a:r>
            <a:r>
              <a:rPr lang="en-US" sz="2400" baseline="30000" dirty="0" smtClean="0"/>
              <a:t>5</a:t>
            </a:r>
          </a:p>
          <a:p>
            <a:pPr lvl="1">
              <a:buFontTx/>
              <a:buChar char="-"/>
            </a:pPr>
            <a:r>
              <a:rPr lang="en-US" sz="2400" dirty="0" smtClean="0"/>
              <a:t>Are more likely to have family members with a </a:t>
            </a:r>
            <a:r>
              <a:rPr lang="en-US" sz="2400" i="1" dirty="0" smtClean="0"/>
              <a:t>psychiatric illness </a:t>
            </a:r>
            <a:r>
              <a:rPr lang="en-US" sz="2400" baseline="30000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3290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Factors Associated with </a:t>
            </a:r>
            <a:br>
              <a:rPr lang="en-US" sz="3800" dirty="0" smtClean="0"/>
            </a:br>
            <a:r>
              <a:rPr lang="en-US" sz="3800" dirty="0" smtClean="0"/>
              <a:t>Higher Utilization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974"/>
          </a:xfrm>
        </p:spPr>
        <p:txBody>
          <a:bodyPr>
            <a:normAutofit/>
          </a:bodyPr>
          <a:lstStyle/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/>
              <a:t>Age 18-30</a:t>
            </a:r>
            <a:r>
              <a:rPr lang="en-US" sz="2400" i="1" dirty="0"/>
              <a:t> </a:t>
            </a:r>
            <a:r>
              <a:rPr lang="en-US" sz="2400" baseline="30000" dirty="0" smtClean="0"/>
              <a:t>9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Provider underuse </a:t>
            </a:r>
            <a:r>
              <a:rPr lang="en-US" sz="2400" dirty="0"/>
              <a:t>of pain medications due to misconceptions of drug addiction </a:t>
            </a:r>
            <a:r>
              <a:rPr lang="en-US" sz="2400" baseline="30000" dirty="0"/>
              <a:t>10</a:t>
            </a:r>
            <a:r>
              <a:rPr lang="en-US" sz="2400" dirty="0"/>
              <a:t> </a:t>
            </a:r>
            <a:endParaRPr lang="en-US" sz="2400" baseline="30000" dirty="0"/>
          </a:p>
          <a:p>
            <a:pPr marL="346075" indent="-346075"/>
            <a:r>
              <a:rPr lang="en-US" sz="2400" dirty="0" smtClean="0"/>
              <a:t>Lack of access to primary care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16, 17</a:t>
            </a:r>
            <a:endParaRPr lang="en-US" sz="2400" dirty="0" smtClean="0"/>
          </a:p>
          <a:p>
            <a:pPr marL="346075" indent="-346075"/>
            <a:r>
              <a:rPr lang="en-US" sz="2400" dirty="0" smtClean="0"/>
              <a:t>Disease severity </a:t>
            </a:r>
          </a:p>
          <a:p>
            <a:pPr lvl="1"/>
            <a:r>
              <a:rPr lang="en-US" sz="2200" dirty="0" smtClean="0"/>
              <a:t>Genotypes SS and SB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 compared to SC, SB</a:t>
            </a:r>
            <a:r>
              <a:rPr lang="en-US" sz="2200" baseline="30000" dirty="0" smtClean="0"/>
              <a:t>+</a:t>
            </a:r>
          </a:p>
          <a:p>
            <a:pPr lvl="1"/>
            <a:r>
              <a:rPr lang="en-US" sz="2200" dirty="0" smtClean="0"/>
              <a:t>Previous diagnoses of aseptic necrosis, renal disease, septicemia, &amp; mood disorders </a:t>
            </a:r>
            <a:r>
              <a:rPr lang="en-US" sz="2200" baseline="30000" dirty="0" smtClean="0"/>
              <a:t>7</a:t>
            </a:r>
          </a:p>
          <a:p>
            <a:pPr lvl="1"/>
            <a:r>
              <a:rPr lang="en-US" sz="2200" dirty="0" smtClean="0"/>
              <a:t>History of Acute Chest Syndrome </a:t>
            </a:r>
            <a:r>
              <a:rPr lang="en-US" sz="2200" baseline="30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7978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Misconceptions About </a:t>
            </a:r>
            <a:br>
              <a:rPr lang="en-US" sz="3800" dirty="0" smtClean="0"/>
            </a:br>
            <a:r>
              <a:rPr lang="en-US" sz="3800" dirty="0" smtClean="0"/>
              <a:t>Opioid Addiction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any clinicians </a:t>
            </a:r>
            <a:r>
              <a:rPr lang="en-US" sz="2400" dirty="0"/>
              <a:t>believe a large proportion of patients with SCD are addicted to </a:t>
            </a:r>
            <a:r>
              <a:rPr lang="en-US" sz="2400" dirty="0" smtClean="0"/>
              <a:t>opioids</a:t>
            </a:r>
          </a:p>
          <a:p>
            <a:pPr lvl="1"/>
            <a:r>
              <a:rPr lang="en-US" sz="2200" i="1" dirty="0" smtClean="0"/>
              <a:t>53% of ED physicians </a:t>
            </a:r>
            <a:r>
              <a:rPr lang="en-US" sz="2200" dirty="0" smtClean="0"/>
              <a:t>thought more than 20% of  patients with SCD were addicted to pain meds 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i="1" dirty="0" smtClean="0"/>
              <a:t>63% of nurses </a:t>
            </a:r>
            <a:r>
              <a:rPr lang="en-US" sz="2200" dirty="0" smtClean="0"/>
              <a:t>believed patients with SCD were addicted to pain meds </a:t>
            </a:r>
            <a:r>
              <a:rPr lang="en-US" sz="2200" baseline="30000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11175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Facts About Opioid Addiction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SCD, opioid </a:t>
            </a:r>
            <a:r>
              <a:rPr lang="en-US" sz="2400" i="1" dirty="0" smtClean="0"/>
              <a:t>addiction is uncommon &amp; </a:t>
            </a:r>
            <a:r>
              <a:rPr lang="en-US" sz="2400" dirty="0" smtClean="0"/>
              <a:t>similar to that found in other chronic diseases</a:t>
            </a:r>
            <a:r>
              <a:rPr lang="en-US" sz="2400" baseline="30000" dirty="0" smtClean="0"/>
              <a:t>13</a:t>
            </a:r>
          </a:p>
          <a:p>
            <a:r>
              <a:rPr lang="en-US" sz="2400" dirty="0" smtClean="0"/>
              <a:t>Opioid dependence in SCD has been estimated at </a:t>
            </a:r>
            <a:r>
              <a:rPr lang="en-US" sz="2400" i="1" dirty="0" smtClean="0"/>
              <a:t>4% </a:t>
            </a:r>
            <a:r>
              <a:rPr lang="en-US" sz="2400" baseline="30000" dirty="0"/>
              <a:t>13</a:t>
            </a:r>
            <a:endParaRPr lang="en-US" sz="2400" i="1" dirty="0" smtClean="0"/>
          </a:p>
          <a:p>
            <a:r>
              <a:rPr lang="en-US" sz="2400" i="1" dirty="0"/>
              <a:t>Misperceptions by staff </a:t>
            </a:r>
            <a:r>
              <a:rPr lang="en-US" sz="2400" dirty="0"/>
              <a:t>of analgesic addiction has a more important influence on problematic pain management than genuine analgesic </a:t>
            </a:r>
            <a:r>
              <a:rPr lang="en-US" sz="2400" dirty="0" smtClean="0"/>
              <a:t>addiction </a:t>
            </a:r>
            <a:r>
              <a:rPr lang="en-US" sz="2400" baseline="30000" dirty="0" smtClean="0"/>
              <a:t>14</a:t>
            </a:r>
            <a:endParaRPr lang="en-US" sz="2400" b="1" baseline="30000" dirty="0"/>
          </a:p>
          <a:p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65822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10698</TotalTime>
  <Words>1504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High ED Utilization and  Perceptions of Opioid Addiction</vt:lpstr>
      <vt:lpstr>Objectives</vt:lpstr>
      <vt:lpstr>Pretest- Question 1</vt:lpstr>
      <vt:lpstr>Pretest- Question 2</vt:lpstr>
      <vt:lpstr>Hospital Utilization in SCD</vt:lpstr>
      <vt:lpstr>Characteristics of High Utilizers</vt:lpstr>
      <vt:lpstr>Factors Associated with  Higher Utilization</vt:lpstr>
      <vt:lpstr>Misconceptions About  Opioid Addiction</vt:lpstr>
      <vt:lpstr>Facts About Opioid Addiction</vt:lpstr>
      <vt:lpstr>Pseudoaddiction</vt:lpstr>
      <vt:lpstr>Behaviors Related to Pseudoaddiction</vt:lpstr>
      <vt:lpstr>Recommendations – High Utilizers</vt:lpstr>
      <vt:lpstr>Recommendations - Addiction</vt:lpstr>
      <vt:lpstr>Clinical Scenario</vt:lpstr>
      <vt:lpstr>Posttest- Question 1</vt:lpstr>
      <vt:lpstr>Posttest- Question 2</vt:lpstr>
      <vt:lpstr>Posttest Answers &amp; Rationale 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128</cp:revision>
  <dcterms:created xsi:type="dcterms:W3CDTF">2015-03-05T23:52:00Z</dcterms:created>
  <dcterms:modified xsi:type="dcterms:W3CDTF">2015-06-15T19:53:28Z</dcterms:modified>
</cp:coreProperties>
</file>