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  <p:sldMasterId id="2147483725" r:id="rId3"/>
    <p:sldMasterId id="2147483699" r:id="rId4"/>
    <p:sldMasterId id="2147483686" r:id="rId5"/>
    <p:sldMasterId id="2147483672" r:id="rId6"/>
  </p:sldMasterIdLst>
  <p:notesMasterIdLst>
    <p:notesMasterId r:id="rId24"/>
  </p:notes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5" r:id="rId20"/>
    <p:sldId id="276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a Tanabe, Ph.D." initials="PTP" lastIdx="2" clrIdx="0"/>
  <p:cmAuthor id="1" name="Mariam Kayle" initials="M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382" autoAdjust="0"/>
  </p:normalViewPr>
  <p:slideViewPr>
    <p:cSldViewPr>
      <p:cViewPr>
        <p:scale>
          <a:sx n="60" d="100"/>
          <a:sy n="60" d="100"/>
        </p:scale>
        <p:origin x="-144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66EA-E5B2-4CDF-8F75-ADFE365CE51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020B-9D8F-4DFF-BC0C-0E5A7AC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93095" y="0"/>
            <a:ext cx="1142468" cy="68848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95" y="35859"/>
            <a:ext cx="115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1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7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0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6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2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1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1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64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64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1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4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9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2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3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3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33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6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3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7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7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6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6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2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14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684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ickleemergency.duke.edu/educational-resources/short-presentations-online-learning" TargetMode="External"/><Relationship Id="rId2" Type="http://schemas.openxmlformats.org/officeDocument/2006/relationships/hyperlink" Target="http://www.uptodate.com/contents/acute-chest-syndrome-in-adults-with-sickle-cell-diseas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y.clevelandclinic.org/services/surgery/hic_how_to_use_an_incentive_spirometer.aspx" TargetMode="External"/><Relationship Id="rId5" Type="http://schemas.openxmlformats.org/officeDocument/2006/relationships/hyperlink" Target="http://www.nlm.nih.gov/medlineplus/ency/patientinstructions/000451.htm" TargetMode="External"/><Relationship Id="rId4" Type="http://schemas.openxmlformats.org/officeDocument/2006/relationships/hyperlink" Target="https://patienteducation.osumc.edu/documents/in-sp-mout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rljd81e0qwQ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XAZ1JteEfg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79248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Sickle Cell Disease: Core Concepts for </a:t>
            </a:r>
            <a:br>
              <a:rPr lang="en-US" sz="3200" dirty="0" smtClean="0"/>
            </a:br>
            <a:r>
              <a:rPr lang="en-US" sz="3200" dirty="0" smtClean="0"/>
              <a:t>the Emergency Physician and Nurse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Incentive Spirometry to Reduce the Risk of Acute Chest Syndrome in Patients Hospitalized with Sickle Cell Disease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57912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Claire </a:t>
            </a:r>
            <a:r>
              <a:rPr lang="en-US" sz="1800" b="1" i="1" dirty="0" err="1" smtClean="0">
                <a:solidFill>
                  <a:schemeClr val="tx1"/>
                </a:solidFill>
              </a:rPr>
              <a:t>Vandewalle</a:t>
            </a:r>
            <a:r>
              <a:rPr lang="en-US" sz="1800" dirty="0" smtClean="0">
                <a:solidFill>
                  <a:schemeClr val="tx1"/>
                </a:solidFill>
              </a:rPr>
              <a:t>, RN, BSN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  Paula Tanabe</a:t>
            </a:r>
            <a:r>
              <a:rPr lang="en-US" sz="1800" dirty="0">
                <a:solidFill>
                  <a:schemeClr val="tx1"/>
                </a:solidFill>
              </a:rPr>
              <a:t>, PhD, RN, FAEN, FAAN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Associate Professor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Duke University, Schools of Nursing and Medicine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How to order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en-US" sz="2400" dirty="0" smtClean="0"/>
              <a:t>Verify the physician used the SCD order set &amp; IS </a:t>
            </a:r>
            <a:r>
              <a:rPr lang="en-US" altLang="en-US" sz="2400" dirty="0" err="1" smtClean="0"/>
              <a:t>is</a:t>
            </a:r>
            <a:r>
              <a:rPr lang="en-US" altLang="en-US" sz="2400" dirty="0" smtClean="0"/>
              <a:t> ordered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If a nurse driven protocol is available, initiate this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Verify order: q 2 hours while awake, 10 breaths, and at night if awake</a:t>
            </a:r>
          </a:p>
        </p:txBody>
      </p:sp>
    </p:spTree>
    <p:extLst>
      <p:ext uri="{BB962C8B-B14F-4D97-AF65-F5344CB8AC3E}">
        <p14:creationId xmlns:p14="http://schemas.microsoft.com/office/powerpoint/2010/main" val="31863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Documentation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in Maestro: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flowsheet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Assessments/Respiratory intervention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repetitions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volume (mL)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patients to keep a record for the nurse by using the log found in the incentive spirometer packaging.  </a:t>
            </a:r>
          </a:p>
        </p:txBody>
      </p:sp>
    </p:spTree>
    <p:extLst>
      <p:ext uri="{BB962C8B-B14F-4D97-AF65-F5344CB8AC3E}">
        <p14:creationId xmlns:p14="http://schemas.microsoft.com/office/powerpoint/2010/main" val="32103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Importance of Nursing Role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en-US" sz="2400" dirty="0" smtClean="0"/>
              <a:t>Ensure IS </a:t>
            </a:r>
            <a:r>
              <a:rPr lang="en-US" altLang="en-US" sz="2400" dirty="0" err="1" smtClean="0"/>
              <a:t>is</a:t>
            </a:r>
            <a:r>
              <a:rPr lang="en-US" altLang="en-US" sz="2400" dirty="0" smtClean="0"/>
              <a:t> ordered for every patient with SCD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Ensure IS </a:t>
            </a:r>
            <a:r>
              <a:rPr lang="en-US" altLang="en-US" sz="2400" dirty="0" err="1" smtClean="0"/>
              <a:t>is</a:t>
            </a:r>
            <a:r>
              <a:rPr lang="en-US" altLang="en-US" sz="2400" dirty="0" smtClean="0"/>
              <a:t> in the patient’s room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Provide education to the patient so they understand the importance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Be proactive, encourage use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Encourage use at home when patient is discharged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Document</a:t>
            </a:r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4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en-US" sz="2400" dirty="0" smtClean="0"/>
              <a:t>ACS: a common cause of premature death in patients with SCD</a:t>
            </a:r>
            <a:r>
              <a:rPr lang="en-US" altLang="en-US" sz="2400" baseline="30000" dirty="0" smtClean="0"/>
              <a:t>6,7</a:t>
            </a:r>
            <a:endParaRPr lang="en-US" altLang="en-US" sz="2400" dirty="0" smtClean="0"/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Significant decrease in ACS for SCD patients when IS </a:t>
            </a:r>
            <a:r>
              <a:rPr lang="en-US" altLang="en-US" sz="2400" dirty="0" err="1" smtClean="0"/>
              <a:t>is</a:t>
            </a:r>
            <a:r>
              <a:rPr lang="en-US" altLang="en-US" sz="2400" dirty="0" smtClean="0"/>
              <a:t> used</a:t>
            </a:r>
            <a:r>
              <a:rPr lang="en-US" altLang="en-US" sz="2400" baseline="30000" dirty="0" smtClean="0"/>
              <a:t>12</a:t>
            </a:r>
            <a:endParaRPr lang="en-US" altLang="en-US" sz="2400" dirty="0" smtClean="0"/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Success depends on consistency: 10 breaths every 2 hours while awake 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Nurses play a crucial role in encouraging patient use</a:t>
            </a:r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68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Posttest- </a:t>
            </a:r>
            <a:r>
              <a:rPr lang="en-US" sz="3800" dirty="0"/>
              <a:t>Question 1</a:t>
            </a:r>
            <a:endParaRPr lang="en-US" alt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A nurse is providing a patient with Sickle Cell Disease (SCD) education on the proper use of an Incentive Spirometer. Which indicates that the client understands the teaching: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I </a:t>
            </a:r>
            <a:r>
              <a:rPr lang="en-US" sz="2200" dirty="0"/>
              <a:t>will use the incentive spirometer every 3-4 hours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I </a:t>
            </a:r>
            <a:r>
              <a:rPr lang="en-US" sz="2200" dirty="0"/>
              <a:t>will exhale into the incentive spirometer in order to make the piston rise as high as </a:t>
            </a:r>
            <a:r>
              <a:rPr lang="en-US" sz="2200" dirty="0" smtClean="0"/>
              <a:t>possible</a:t>
            </a:r>
            <a:endParaRPr lang="en-US" sz="2200" dirty="0"/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Once </a:t>
            </a:r>
            <a:r>
              <a:rPr lang="en-US" sz="2200" dirty="0"/>
              <a:t>the piston is as high as possible, I should hold my breath for 3-5 </a:t>
            </a:r>
            <a:r>
              <a:rPr lang="en-US" sz="2200" dirty="0" smtClean="0"/>
              <a:t>seconds</a:t>
            </a:r>
            <a:endParaRPr lang="en-US" sz="2200" dirty="0"/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I </a:t>
            </a:r>
            <a:r>
              <a:rPr lang="en-US" sz="2200" dirty="0"/>
              <a:t>will use the incentive spirometer for 10 consecutive breaths without taking a </a:t>
            </a:r>
            <a:r>
              <a:rPr lang="en-US" sz="2200" dirty="0" smtClean="0"/>
              <a:t>break</a:t>
            </a:r>
            <a:endParaRPr lang="en-US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781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Posttest- </a:t>
            </a:r>
            <a:r>
              <a:rPr lang="en-US" sz="3800" dirty="0"/>
              <a:t>Question 2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A patient is struggling to use their Incentive Spirometer correctly. What advice can be provided to help them be more successful?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Try </a:t>
            </a:r>
            <a:r>
              <a:rPr lang="en-US" sz="2200" dirty="0"/>
              <a:t>to avoid coughing while using the </a:t>
            </a:r>
            <a:r>
              <a:rPr lang="en-US" sz="2200" dirty="0" smtClean="0"/>
              <a:t>Incentive Spirometer</a:t>
            </a:r>
            <a:endParaRPr lang="en-US" sz="2200" dirty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Hug </a:t>
            </a:r>
            <a:r>
              <a:rPr lang="en-US" sz="2200" dirty="0"/>
              <a:t>a pillow while using the Incentive </a:t>
            </a:r>
            <a:r>
              <a:rPr lang="en-US" sz="2200" dirty="0" smtClean="0"/>
              <a:t>Spirometer to </a:t>
            </a:r>
            <a:r>
              <a:rPr lang="en-US" sz="2200" dirty="0"/>
              <a:t>reduce pain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If </a:t>
            </a:r>
            <a:r>
              <a:rPr lang="en-US" sz="2200" dirty="0"/>
              <a:t>the piston doesn’t reach the marker, lower the 	marker so you don’t have to use as much </a:t>
            </a:r>
            <a:r>
              <a:rPr lang="en-US" sz="2200" dirty="0" smtClean="0"/>
              <a:t>effort</a:t>
            </a:r>
            <a:endParaRPr lang="en-US" sz="2200" dirty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Use </a:t>
            </a:r>
            <a:r>
              <a:rPr lang="en-US" sz="2200" dirty="0"/>
              <a:t>it only if you are feeling up to it</a:t>
            </a:r>
          </a:p>
        </p:txBody>
      </p:sp>
    </p:spTree>
    <p:extLst>
      <p:ext uri="{BB962C8B-B14F-4D97-AF65-F5344CB8AC3E}">
        <p14:creationId xmlns:p14="http://schemas.microsoft.com/office/powerpoint/2010/main" val="30077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Posttest Answers &amp; Rationale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i="1" dirty="0" smtClean="0"/>
              <a:t>Question 1</a:t>
            </a:r>
          </a:p>
          <a:p>
            <a:pPr lvl="1"/>
            <a:r>
              <a:rPr lang="en-US" dirty="0" smtClean="0"/>
              <a:t>Answer :  c) </a:t>
            </a:r>
            <a:r>
              <a:rPr lang="en-US" dirty="0"/>
              <a:t>Once the piston is as high as possible, I should hold my breath for 3-5 </a:t>
            </a:r>
            <a:r>
              <a:rPr lang="en-US" dirty="0" smtClean="0"/>
              <a:t>seconds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Rationale: a) is not correct because </a:t>
            </a:r>
            <a:r>
              <a:rPr lang="en-US" dirty="0" smtClean="0"/>
              <a:t>IS </a:t>
            </a:r>
            <a:r>
              <a:rPr lang="en-US" dirty="0"/>
              <a:t>should be used every 2 hours, not every </a:t>
            </a:r>
            <a:r>
              <a:rPr lang="en-US" dirty="0" smtClean="0"/>
              <a:t>3-4. b) is not correct because patients should inhale, not exhale. c) is correct: patients </a:t>
            </a:r>
            <a:r>
              <a:rPr lang="en-US" dirty="0"/>
              <a:t>should hold their breath for 3-5 seconds at the top of the </a:t>
            </a:r>
            <a:r>
              <a:rPr lang="en-US" dirty="0" smtClean="0"/>
              <a:t>inhale. d) is not correct because patients </a:t>
            </a:r>
            <a:r>
              <a:rPr lang="en-US" dirty="0"/>
              <a:t>should take a break to avoid dizziness. </a:t>
            </a:r>
          </a:p>
          <a:p>
            <a:r>
              <a:rPr lang="en-US" sz="3100" b="1" i="1" dirty="0" smtClean="0"/>
              <a:t>Question 2</a:t>
            </a:r>
          </a:p>
          <a:p>
            <a:pPr lvl="1"/>
            <a:r>
              <a:rPr lang="en-US" dirty="0"/>
              <a:t>Answer</a:t>
            </a:r>
            <a:r>
              <a:rPr lang="en-US" dirty="0" smtClean="0"/>
              <a:t>: b</a:t>
            </a:r>
            <a:r>
              <a:rPr lang="en-US" dirty="0"/>
              <a:t>) Hug a pillow while using the Incentive Spirometer to reduce pain</a:t>
            </a:r>
          </a:p>
          <a:p>
            <a:pPr lvl="1"/>
            <a:r>
              <a:rPr lang="en-US" dirty="0" smtClean="0"/>
              <a:t>Rationale: a) is not correct because </a:t>
            </a:r>
            <a:r>
              <a:rPr lang="en-US" dirty="0">
                <a:solidFill>
                  <a:prstClr val="black"/>
                </a:solidFill>
              </a:rPr>
              <a:t>p</a:t>
            </a:r>
            <a:r>
              <a:rPr lang="en-US" dirty="0" smtClean="0">
                <a:solidFill>
                  <a:prstClr val="black"/>
                </a:solidFill>
              </a:rPr>
              <a:t>atients </a:t>
            </a:r>
            <a:r>
              <a:rPr lang="en-US" dirty="0">
                <a:solidFill>
                  <a:prstClr val="black"/>
                </a:solidFill>
              </a:rPr>
              <a:t>should be encouraged to cough to clear </a:t>
            </a:r>
            <a:r>
              <a:rPr lang="en-US" dirty="0" smtClean="0">
                <a:solidFill>
                  <a:prstClr val="black"/>
                </a:solidFill>
              </a:rPr>
              <a:t>secretions. b) is correct: Hugging </a:t>
            </a:r>
            <a:r>
              <a:rPr lang="en-US" dirty="0">
                <a:solidFill>
                  <a:prstClr val="black"/>
                </a:solidFill>
              </a:rPr>
              <a:t>a pillow helps reduce </a:t>
            </a:r>
            <a:r>
              <a:rPr lang="en-US" dirty="0" smtClean="0">
                <a:solidFill>
                  <a:prstClr val="black"/>
                </a:solidFill>
              </a:rPr>
              <a:t>pain. c) is not correct because </a:t>
            </a:r>
            <a:r>
              <a:rPr lang="en-US" dirty="0">
                <a:solidFill>
                  <a:prstClr val="black"/>
                </a:solidFill>
              </a:rPr>
              <a:t>p</a:t>
            </a:r>
            <a:r>
              <a:rPr lang="en-US" dirty="0" smtClean="0">
                <a:solidFill>
                  <a:prstClr val="black"/>
                </a:solidFill>
              </a:rPr>
              <a:t>atients </a:t>
            </a:r>
            <a:r>
              <a:rPr lang="en-US" dirty="0">
                <a:solidFill>
                  <a:prstClr val="black"/>
                </a:solidFill>
              </a:rPr>
              <a:t>should aim for the marker even if they don’t make it all the </a:t>
            </a:r>
            <a:r>
              <a:rPr lang="en-US" dirty="0" smtClean="0">
                <a:solidFill>
                  <a:prstClr val="black"/>
                </a:solidFill>
              </a:rPr>
              <a:t>way. d) is not correct because </a:t>
            </a:r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t </a:t>
            </a:r>
            <a:r>
              <a:rPr lang="en-US" dirty="0">
                <a:solidFill>
                  <a:prstClr val="black"/>
                </a:solidFill>
              </a:rPr>
              <a:t>is important to use it regularly, not just when feeling good. </a:t>
            </a:r>
          </a:p>
        </p:txBody>
      </p:sp>
    </p:spTree>
    <p:extLst>
      <p:ext uri="{BB962C8B-B14F-4D97-AF65-F5344CB8AC3E}">
        <p14:creationId xmlns:p14="http://schemas.microsoft.com/office/powerpoint/2010/main" val="15551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References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Field, J.J. &amp; </a:t>
            </a:r>
            <a:r>
              <a:rPr lang="en-US" altLang="en-US" sz="1100" dirty="0" err="1" smtClean="0"/>
              <a:t>DeBaun</a:t>
            </a:r>
            <a:r>
              <a:rPr lang="en-US" altLang="en-US" sz="1100" dirty="0" smtClean="0"/>
              <a:t>, M.R. (2013). Acute chest syndrome in adults with sickle cell disease. </a:t>
            </a:r>
            <a:r>
              <a:rPr lang="en-US" altLang="en-US" sz="1100" i="1" dirty="0" err="1" smtClean="0"/>
              <a:t>UpToDate</a:t>
            </a:r>
            <a:r>
              <a:rPr lang="en-US" altLang="en-US" sz="1100" i="1" dirty="0" smtClean="0"/>
              <a:t>.</a:t>
            </a:r>
            <a:r>
              <a:rPr lang="en-US" altLang="en-US" sz="1100" dirty="0" smtClean="0"/>
              <a:t> Retrieved from </a:t>
            </a:r>
            <a:br>
              <a:rPr lang="en-US" altLang="en-US" sz="1100" dirty="0" smtClean="0"/>
            </a:br>
            <a:r>
              <a:rPr lang="en-US" altLang="en-US" sz="1100" dirty="0" smtClean="0"/>
              <a:t> 	</a:t>
            </a:r>
            <a:r>
              <a:rPr lang="en-US" altLang="en-US" sz="1100" u="sng" dirty="0" smtClean="0">
                <a:hlinkClick r:id="rId2"/>
              </a:rPr>
              <a:t>http://www.uptodate.com/contents/acute-chest-syndrome-in-adults-with-sickle-cell-disease</a:t>
            </a:r>
            <a:endParaRPr lang="en-US" altLang="en-US" sz="1100" u="sng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err="1" smtClean="0">
                <a:solidFill>
                  <a:srgbClr val="000000"/>
                </a:solidFill>
              </a:rPr>
              <a:t>Ballas</a:t>
            </a:r>
            <a:r>
              <a:rPr lang="en-US" altLang="en-US" sz="1100" dirty="0" smtClean="0">
                <a:solidFill>
                  <a:srgbClr val="000000"/>
                </a:solidFill>
              </a:rPr>
              <a:t> S.K., </a:t>
            </a:r>
            <a:r>
              <a:rPr lang="en-US" altLang="en-US" sz="1100" dirty="0" err="1" smtClean="0">
                <a:solidFill>
                  <a:srgbClr val="000000"/>
                </a:solidFill>
              </a:rPr>
              <a:t>Lieff</a:t>
            </a:r>
            <a:r>
              <a:rPr lang="en-US" altLang="en-US" sz="1100" dirty="0" smtClean="0">
                <a:solidFill>
                  <a:srgbClr val="000000"/>
                </a:solidFill>
              </a:rPr>
              <a:t> S., Benjamin L.J., et al. (2010). Definitions of the phenotypic manifestations of sickle cell disease. </a:t>
            </a:r>
            <a:r>
              <a:rPr lang="en-US" altLang="en-US" sz="1100" i="1" dirty="0" smtClean="0">
                <a:solidFill>
                  <a:srgbClr val="000000"/>
                </a:solidFill>
              </a:rPr>
              <a:t>American   </a:t>
            </a:r>
            <a:br>
              <a:rPr lang="en-US" altLang="en-US" sz="1100" i="1" dirty="0" smtClean="0">
                <a:solidFill>
                  <a:srgbClr val="000000"/>
                </a:solidFill>
              </a:rPr>
            </a:br>
            <a:r>
              <a:rPr lang="en-US" altLang="en-US" sz="1100" i="1" dirty="0" smtClean="0">
                <a:solidFill>
                  <a:srgbClr val="000000"/>
                </a:solidFill>
              </a:rPr>
              <a:t>	Journal of Hematology 85</a:t>
            </a:r>
            <a:r>
              <a:rPr lang="en-US" altLang="en-US" sz="1100" dirty="0" smtClean="0">
                <a:solidFill>
                  <a:srgbClr val="000000"/>
                </a:solidFill>
              </a:rPr>
              <a:t>:6.</a:t>
            </a:r>
            <a:endParaRPr lang="en-US" altLang="en-US" sz="1100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Acute Chest Syndrome. (2013). Sickle Cell Disease: Core Concepts for the Emergency Physician and Nurse.</a:t>
            </a:r>
            <a:br>
              <a:rPr lang="en-US" altLang="en-US" sz="1100" dirty="0" smtClean="0"/>
            </a:br>
            <a:r>
              <a:rPr lang="en-US" altLang="en-US" sz="1100" dirty="0" smtClean="0"/>
              <a:t>	Emergency Department Sickle Cell Disease: Crisis management and beyond. </a:t>
            </a:r>
            <a:r>
              <a:rPr lang="en-US" altLang="en-US" sz="1100" i="1" dirty="0" smtClean="0"/>
              <a:t>Duke University</a:t>
            </a:r>
            <a:r>
              <a:rPr lang="en-US" altLang="en-US" sz="1100" dirty="0" smtClean="0"/>
              <a:t>. Retrieved from </a:t>
            </a:r>
            <a:br>
              <a:rPr lang="en-US" altLang="en-US" sz="1100" dirty="0" smtClean="0"/>
            </a:br>
            <a:r>
              <a:rPr lang="en-US" altLang="en-US" sz="1100" dirty="0" smtClean="0"/>
              <a:t>	</a:t>
            </a:r>
            <a:r>
              <a:rPr lang="en-US" altLang="en-US" sz="1100" u="sng" dirty="0" smtClean="0">
                <a:hlinkClick r:id="rId3"/>
              </a:rPr>
              <a:t>http://sickleemergency.duke.edu/educational-resources/short-presentations-online-learning</a:t>
            </a:r>
            <a:r>
              <a:rPr lang="en-US" altLang="en-US" sz="1100" u="sng" dirty="0" smtClean="0"/>
              <a:t> 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Melton, C.W. Haynes, J.A. (2006). Sickle acute lung injury: role of prevention and early aggressive intervention strategies on </a:t>
            </a:r>
            <a:br>
              <a:rPr lang="en-US" altLang="en-US" sz="1100" dirty="0" smtClean="0"/>
            </a:br>
            <a:r>
              <a:rPr lang="en-US" altLang="en-US" sz="1100" dirty="0" smtClean="0"/>
              <a:t>	outcome. </a:t>
            </a:r>
            <a:r>
              <a:rPr lang="en-US" altLang="en-US" sz="1100" i="1" dirty="0" smtClean="0"/>
              <a:t>Clinics in Chest Medicine 27</a:t>
            </a:r>
            <a:r>
              <a:rPr lang="en-US" altLang="en-US" sz="1100" dirty="0" smtClean="0"/>
              <a:t>:487. 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Gladwin, M.T., </a:t>
            </a:r>
            <a:r>
              <a:rPr lang="en-US" altLang="en-US" sz="1100" dirty="0" err="1" smtClean="0"/>
              <a:t>Vichinsky</a:t>
            </a:r>
            <a:r>
              <a:rPr lang="en-US" altLang="en-US" sz="1100" dirty="0" smtClean="0"/>
              <a:t>, E. (2008). Pulmonary complications of sickle cell disease. </a:t>
            </a:r>
            <a:r>
              <a:rPr lang="en-US" altLang="en-US" sz="1100" i="1" dirty="0" smtClean="0"/>
              <a:t>New England Journal of Medicine 359</a:t>
            </a:r>
            <a:r>
              <a:rPr lang="en-US" altLang="en-US" sz="1100" dirty="0" smtClean="0"/>
              <a:t>: </a:t>
            </a:r>
            <a:br>
              <a:rPr lang="en-US" altLang="en-US" sz="1100" dirty="0" smtClean="0"/>
            </a:br>
            <a:r>
              <a:rPr lang="en-US" altLang="en-US" sz="1100" dirty="0" smtClean="0"/>
              <a:t>	2254.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Platt O.S., </a:t>
            </a:r>
            <a:r>
              <a:rPr lang="en-US" altLang="en-US" sz="1100" dirty="0" err="1" smtClean="0"/>
              <a:t>Brambilla</a:t>
            </a:r>
            <a:r>
              <a:rPr lang="en-US" altLang="en-US" sz="1100" dirty="0" smtClean="0"/>
              <a:t>, D.J., </a:t>
            </a:r>
            <a:r>
              <a:rPr lang="en-US" altLang="en-US" sz="1100" dirty="0" err="1" smtClean="0"/>
              <a:t>Rosse</a:t>
            </a:r>
            <a:r>
              <a:rPr lang="en-US" altLang="en-US" sz="1100" dirty="0" smtClean="0"/>
              <a:t>, W.F., et al. (1994). Mortality in sickle cell disease: Life expectancy and risk</a:t>
            </a:r>
            <a:br>
              <a:rPr lang="en-US" altLang="en-US" sz="1100" dirty="0" smtClean="0"/>
            </a:br>
            <a:r>
              <a:rPr lang="en-US" altLang="en-US" sz="1100" dirty="0" smtClean="0"/>
              <a:t>	factors for early death. </a:t>
            </a:r>
            <a:r>
              <a:rPr lang="en-US" altLang="en-US" sz="1100" i="1" dirty="0" smtClean="0"/>
              <a:t>New England Journal of Medicine 330</a:t>
            </a:r>
            <a:r>
              <a:rPr lang="en-US" altLang="en-US" sz="1100" dirty="0" smtClean="0"/>
              <a:t>:1639.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Thomas, A.N., Pattison, C., </a:t>
            </a:r>
            <a:r>
              <a:rPr lang="en-US" altLang="en-US" sz="1100" dirty="0" err="1" smtClean="0"/>
              <a:t>Serjeant</a:t>
            </a:r>
            <a:r>
              <a:rPr lang="en-US" altLang="en-US" sz="1100" dirty="0" smtClean="0"/>
              <a:t>, G.R. (1982). Causes of death in sickle-cell disease in Jamaica. </a:t>
            </a:r>
            <a:r>
              <a:rPr lang="en-US" altLang="en-US" sz="1100" i="1" dirty="0" smtClean="0"/>
              <a:t>British Medical Journal </a:t>
            </a:r>
            <a:br>
              <a:rPr lang="en-US" altLang="en-US" sz="1100" i="1" dirty="0" smtClean="0"/>
            </a:br>
            <a:r>
              <a:rPr lang="en-US" altLang="en-US" sz="1100" i="1" dirty="0" smtClean="0"/>
              <a:t>	(Clinical Research Edition) 285</a:t>
            </a:r>
            <a:r>
              <a:rPr lang="en-US" altLang="en-US" sz="1100" dirty="0" smtClean="0"/>
              <a:t>:633.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err="1" smtClean="0">
                <a:solidFill>
                  <a:srgbClr val="000000"/>
                </a:solidFill>
              </a:rPr>
              <a:t>Vichinsky</a:t>
            </a:r>
            <a:r>
              <a:rPr lang="en-US" altLang="en-US" sz="1100" dirty="0" smtClean="0">
                <a:solidFill>
                  <a:srgbClr val="000000"/>
                </a:solidFill>
              </a:rPr>
              <a:t>, E.P., Styles, L.A., </a:t>
            </a:r>
            <a:r>
              <a:rPr lang="en-US" altLang="en-US" sz="1100" dirty="0" err="1" smtClean="0">
                <a:solidFill>
                  <a:srgbClr val="000000"/>
                </a:solidFill>
              </a:rPr>
              <a:t>Colangelo</a:t>
            </a:r>
            <a:r>
              <a:rPr lang="en-US" altLang="en-US" sz="1100" dirty="0" smtClean="0">
                <a:solidFill>
                  <a:srgbClr val="000000"/>
                </a:solidFill>
              </a:rPr>
              <a:t>, L.H., et al. (1997). Acute chest syndrome in sickle cell disease: clinical presentation and </a:t>
            </a:r>
            <a:br>
              <a:rPr lang="en-US" altLang="en-US" sz="1100" dirty="0" smtClean="0">
                <a:solidFill>
                  <a:srgbClr val="000000"/>
                </a:solidFill>
              </a:rPr>
            </a:br>
            <a:r>
              <a:rPr lang="en-US" altLang="en-US" sz="1100" dirty="0" smtClean="0">
                <a:solidFill>
                  <a:srgbClr val="000000"/>
                </a:solidFill>
              </a:rPr>
              <a:t>	course. </a:t>
            </a:r>
            <a:r>
              <a:rPr lang="en-US" altLang="en-US" sz="1100" i="1" dirty="0" smtClean="0">
                <a:solidFill>
                  <a:srgbClr val="000000"/>
                </a:solidFill>
              </a:rPr>
              <a:t>Cooperative Study of Sickle Cell Disease 89</a:t>
            </a:r>
            <a:r>
              <a:rPr lang="en-US" altLang="en-US" sz="1100" dirty="0" smtClean="0">
                <a:solidFill>
                  <a:srgbClr val="000000"/>
                </a:solidFill>
              </a:rPr>
              <a:t>:1787.</a:t>
            </a:r>
            <a:endParaRPr lang="en-US" altLang="en-US" sz="1100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Castro, O., </a:t>
            </a:r>
            <a:r>
              <a:rPr lang="en-US" altLang="en-US" sz="1100" dirty="0" err="1" smtClean="0"/>
              <a:t>Brambilla</a:t>
            </a:r>
            <a:r>
              <a:rPr lang="en-US" altLang="en-US" sz="1100" dirty="0" smtClean="0"/>
              <a:t>, D.J., </a:t>
            </a:r>
            <a:r>
              <a:rPr lang="en-US" altLang="en-US" sz="1100" dirty="0" err="1" smtClean="0"/>
              <a:t>Thorington</a:t>
            </a:r>
            <a:r>
              <a:rPr lang="en-US" altLang="en-US" sz="1100" dirty="0" smtClean="0"/>
              <a:t>, B., et al. (1994). The acute chest syndrome in sickle cell disease: incidence and risk</a:t>
            </a:r>
            <a:br>
              <a:rPr lang="en-US" altLang="en-US" sz="1100" dirty="0" smtClean="0"/>
            </a:br>
            <a:r>
              <a:rPr lang="en-US" altLang="en-US" sz="1100" dirty="0" smtClean="0"/>
              <a:t>	 factors. </a:t>
            </a:r>
            <a:r>
              <a:rPr lang="en-US" altLang="en-US" sz="1100" i="1" dirty="0" smtClean="0"/>
              <a:t>The Cooperative Study of Sickle Cell Disease 84</a:t>
            </a:r>
            <a:r>
              <a:rPr lang="en-US" altLang="en-US" sz="1100" dirty="0" smtClean="0"/>
              <a:t>:643.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err="1" smtClean="0"/>
              <a:t>Maitre</a:t>
            </a:r>
            <a:r>
              <a:rPr lang="en-US" altLang="en-US" sz="1100" dirty="0" smtClean="0"/>
              <a:t>, B., Habibi, A., </a:t>
            </a:r>
            <a:r>
              <a:rPr lang="en-US" altLang="en-US" sz="1100" dirty="0" err="1" smtClean="0"/>
              <a:t>Roudot-Thoraval</a:t>
            </a:r>
            <a:r>
              <a:rPr lang="en-US" altLang="en-US" sz="1100" dirty="0" smtClean="0"/>
              <a:t>, F., et al. (2000). Acute chest syndrome in adults with sickle cell disease. </a:t>
            </a:r>
            <a:r>
              <a:rPr lang="en-US" altLang="en-US" sz="1100" i="1" dirty="0" smtClean="0"/>
              <a:t>Chest</a:t>
            </a:r>
            <a:br>
              <a:rPr lang="en-US" altLang="en-US" sz="1100" i="1" dirty="0" smtClean="0"/>
            </a:br>
            <a:r>
              <a:rPr lang="en-US" altLang="en-US" sz="1100" i="1" dirty="0" smtClean="0"/>
              <a:t>	117</a:t>
            </a:r>
            <a:r>
              <a:rPr lang="en-US" altLang="en-US" sz="1100" dirty="0" smtClean="0"/>
              <a:t>:1386.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How to use an incentive spirometer. (2012). </a:t>
            </a:r>
            <a:r>
              <a:rPr lang="en-US" altLang="en-US" sz="1100" i="1" dirty="0" smtClean="0"/>
              <a:t>The Ohio State University </a:t>
            </a:r>
            <a:r>
              <a:rPr lang="en-US" altLang="en-US" sz="1100" i="1" dirty="0" err="1" smtClean="0"/>
              <a:t>Wexner</a:t>
            </a:r>
            <a:r>
              <a:rPr lang="en-US" altLang="en-US" sz="1100" i="1" dirty="0" smtClean="0"/>
              <a:t> Medical Center</a:t>
            </a:r>
            <a:r>
              <a:rPr lang="en-US" altLang="en-US" sz="1100" dirty="0" smtClean="0"/>
              <a:t>. Retrieved from </a:t>
            </a:r>
            <a:br>
              <a:rPr lang="en-US" altLang="en-US" sz="1100" dirty="0" smtClean="0"/>
            </a:br>
            <a:r>
              <a:rPr lang="en-US" altLang="en-US" sz="1100" dirty="0" smtClean="0"/>
              <a:t>	</a:t>
            </a:r>
            <a:r>
              <a:rPr lang="en-US" altLang="en-US" sz="1100" u="sng" dirty="0" smtClean="0">
                <a:hlinkClick r:id="rId4"/>
              </a:rPr>
              <a:t>https://patienteducation.osumc.edu/documents/in-sp-mouth.pdf</a:t>
            </a:r>
            <a:endParaRPr lang="en-US" altLang="en-US" sz="1100" u="sng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err="1" smtClean="0"/>
              <a:t>Bellet</a:t>
            </a:r>
            <a:r>
              <a:rPr lang="en-US" altLang="en-US" sz="1100" dirty="0" smtClean="0"/>
              <a:t>, P.S., </a:t>
            </a:r>
            <a:r>
              <a:rPr lang="en-US" altLang="en-US" sz="1100" dirty="0" err="1" smtClean="0"/>
              <a:t>Kalinyak</a:t>
            </a:r>
            <a:r>
              <a:rPr lang="en-US" altLang="en-US" sz="1100" dirty="0" smtClean="0"/>
              <a:t>, K.A., Shukla, R., </a:t>
            </a:r>
            <a:r>
              <a:rPr lang="en-US" altLang="en-US" sz="1100" dirty="0" err="1" smtClean="0"/>
              <a:t>Gelfand</a:t>
            </a:r>
            <a:r>
              <a:rPr lang="en-US" altLang="en-US" sz="1100" dirty="0" smtClean="0"/>
              <a:t>, M.J., &amp; </a:t>
            </a:r>
            <a:r>
              <a:rPr lang="en-US" altLang="en-US" sz="1100" dirty="0" err="1" smtClean="0"/>
              <a:t>Rucknagel</a:t>
            </a:r>
            <a:r>
              <a:rPr lang="en-US" altLang="en-US" sz="1100" dirty="0" smtClean="0"/>
              <a:t>, D.L. (1995). Incentive spirometry to prevent acute </a:t>
            </a:r>
            <a:br>
              <a:rPr lang="en-US" altLang="en-US" sz="1100" dirty="0" smtClean="0"/>
            </a:br>
            <a:r>
              <a:rPr lang="en-US" altLang="en-US" sz="1100" dirty="0" smtClean="0"/>
              <a:t>	pulmonary complications in sickle cell diseases</a:t>
            </a:r>
            <a:r>
              <a:rPr lang="en-US" altLang="en-US" sz="1100" i="1" dirty="0" smtClean="0"/>
              <a:t>. The New England Journal of Medicine 333</a:t>
            </a:r>
            <a:r>
              <a:rPr lang="en-US" altLang="en-US" sz="1100" dirty="0" smtClean="0"/>
              <a:t>(11): 699-703.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err="1" smtClean="0"/>
              <a:t>Dugdale</a:t>
            </a:r>
            <a:r>
              <a:rPr lang="en-US" altLang="en-US" sz="1100" dirty="0" smtClean="0"/>
              <a:t>, D.C. (2012). Using an incentive spirometer. </a:t>
            </a:r>
            <a:r>
              <a:rPr lang="en-US" altLang="en-US" sz="1100" i="1" dirty="0" smtClean="0"/>
              <a:t>MedlinePlus Medical Encyclopedia</a:t>
            </a:r>
            <a:r>
              <a:rPr lang="en-US" altLang="en-US" sz="1100" dirty="0" smtClean="0"/>
              <a:t>.  Retrieved from </a:t>
            </a:r>
            <a:br>
              <a:rPr lang="en-US" altLang="en-US" sz="1100" dirty="0" smtClean="0"/>
            </a:br>
            <a:r>
              <a:rPr lang="en-US" altLang="en-US" sz="1100" dirty="0" smtClean="0"/>
              <a:t>	</a:t>
            </a:r>
            <a:r>
              <a:rPr lang="en-US" altLang="en-US" sz="1100" u="sng" dirty="0" smtClean="0">
                <a:hlinkClick r:id="rId5"/>
              </a:rPr>
              <a:t>http://www.nlm.nih.gov/medlineplus/ency/patientinstructions/000451.htm</a:t>
            </a:r>
            <a:endParaRPr lang="en-US" altLang="en-US" sz="1100" u="sng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How to use an incentive spirometer. (2013). </a:t>
            </a:r>
            <a:r>
              <a:rPr lang="en-US" altLang="en-US" sz="1100" i="1" dirty="0" smtClean="0"/>
              <a:t>Cleveland Clinic Treatments and Procedures</a:t>
            </a:r>
            <a:r>
              <a:rPr lang="en-US" altLang="en-US" sz="1100" dirty="0" smtClean="0"/>
              <a:t>. Retrieved from </a:t>
            </a:r>
            <a:br>
              <a:rPr lang="en-US" altLang="en-US" sz="1100" dirty="0" smtClean="0"/>
            </a:br>
            <a:r>
              <a:rPr lang="en-US" altLang="en-US" sz="1100" dirty="0" smtClean="0"/>
              <a:t>	</a:t>
            </a:r>
            <a:r>
              <a:rPr lang="en-US" altLang="en-US" sz="1100" u="sng" dirty="0" smtClean="0">
                <a:hlinkClick r:id="rId6"/>
              </a:rPr>
              <a:t>http://my.clevelandclinic.org/services/surgery/hic_how_to_use_an_incentive_spirometer.aspx</a:t>
            </a:r>
            <a:endParaRPr lang="en-US" altLang="en-US" sz="1100" u="sng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100" dirty="0" smtClean="0"/>
              <a:t>McConnell, E.A. (1993). Teaching your patient to use an incentive spirometer. </a:t>
            </a:r>
            <a:r>
              <a:rPr lang="en-US" altLang="en-US" sz="1100" i="1" dirty="0" smtClean="0"/>
              <a:t>Nursing </a:t>
            </a:r>
            <a:br>
              <a:rPr lang="en-US" altLang="en-US" sz="1100" i="1" dirty="0" smtClean="0"/>
            </a:br>
            <a:r>
              <a:rPr lang="en-US" altLang="en-US" sz="1100" i="1" dirty="0" smtClean="0"/>
              <a:t>	93</a:t>
            </a:r>
            <a:r>
              <a:rPr lang="en-US" altLang="en-US" sz="1100" dirty="0" smtClean="0"/>
              <a:t>(23)2: 18. </a:t>
            </a:r>
          </a:p>
        </p:txBody>
      </p:sp>
    </p:spTree>
    <p:extLst>
      <p:ext uri="{BB962C8B-B14F-4D97-AF65-F5344CB8AC3E}">
        <p14:creationId xmlns:p14="http://schemas.microsoft.com/office/powerpoint/2010/main" val="32284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800" b="1" dirty="0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Describe how as a nurse you would instruct the patient on use of the incentive spirometer.</a:t>
            </a:r>
          </a:p>
          <a:p>
            <a:pPr>
              <a:defRPr/>
            </a:pPr>
            <a:r>
              <a:rPr lang="en-US" sz="2400" dirty="0"/>
              <a:t>Identify one strategy to decrease pain when using the incentive spirometer.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37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Pretest- Question 1</a:t>
            </a:r>
            <a:endParaRPr lang="en-US" alt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A nurse is providing a patient with Sickle Cell Disease (SCD) education on the proper use of an Incentive Spirometer. Which indicates that the client understands the teaching: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I </a:t>
            </a:r>
            <a:r>
              <a:rPr lang="en-US" sz="2200" dirty="0"/>
              <a:t>will use the incentive spirometer every 3-4 hours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I </a:t>
            </a:r>
            <a:r>
              <a:rPr lang="en-US" sz="2200" dirty="0"/>
              <a:t>will exhale into the incentive spirometer in order to make the piston rise as high as </a:t>
            </a:r>
            <a:r>
              <a:rPr lang="en-US" sz="2200" dirty="0" smtClean="0"/>
              <a:t>possible</a:t>
            </a:r>
            <a:endParaRPr lang="en-US" sz="2200" dirty="0"/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Once </a:t>
            </a:r>
            <a:r>
              <a:rPr lang="en-US" sz="2200" dirty="0"/>
              <a:t>the piston is as high as possible, I should hold my breath for 3-5 </a:t>
            </a:r>
            <a:r>
              <a:rPr lang="en-US" sz="2200" dirty="0" smtClean="0"/>
              <a:t>seconds</a:t>
            </a:r>
            <a:endParaRPr lang="en-US" sz="2200" dirty="0"/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en-US" sz="2200" dirty="0" smtClean="0"/>
              <a:t>I </a:t>
            </a:r>
            <a:r>
              <a:rPr lang="en-US" sz="2200" dirty="0"/>
              <a:t>will use the incentive spirometer for 10 consecutive breaths without taking a </a:t>
            </a:r>
            <a:r>
              <a:rPr lang="en-US" sz="2200" dirty="0" smtClean="0"/>
              <a:t>break</a:t>
            </a:r>
            <a:endParaRPr lang="en-US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255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Pretest- Question 2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A patient is struggling to use their Incentive Spirometer correctly. What advice can be provided to help them be more successful?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Try </a:t>
            </a:r>
            <a:r>
              <a:rPr lang="en-US" sz="2200" dirty="0"/>
              <a:t>to avoid coughing while using the </a:t>
            </a:r>
            <a:r>
              <a:rPr lang="en-US" sz="2200" dirty="0" smtClean="0"/>
              <a:t>Incentive Spirometer</a:t>
            </a:r>
            <a:endParaRPr lang="en-US" sz="2200" dirty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Hug </a:t>
            </a:r>
            <a:r>
              <a:rPr lang="en-US" sz="2200" dirty="0"/>
              <a:t>a pillow while using the Incentive </a:t>
            </a:r>
            <a:r>
              <a:rPr lang="en-US" sz="2200" dirty="0" smtClean="0"/>
              <a:t>Spirometer to </a:t>
            </a:r>
            <a:r>
              <a:rPr lang="en-US" sz="2200" dirty="0"/>
              <a:t>reduce pain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If </a:t>
            </a:r>
            <a:r>
              <a:rPr lang="en-US" sz="2200" dirty="0"/>
              <a:t>the piston doesn’t reach the marker, lower the 	marker so you don’t have to use as much </a:t>
            </a:r>
            <a:r>
              <a:rPr lang="en-US" sz="2200" dirty="0" smtClean="0"/>
              <a:t>effort</a:t>
            </a:r>
            <a:endParaRPr lang="en-US" sz="2200" dirty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 smtClean="0"/>
              <a:t>Use </a:t>
            </a:r>
            <a:r>
              <a:rPr lang="en-US" sz="2200" dirty="0"/>
              <a:t>it only if you are feeling up to it</a:t>
            </a:r>
          </a:p>
        </p:txBody>
      </p:sp>
    </p:spTree>
    <p:extLst>
      <p:ext uri="{BB962C8B-B14F-4D97-AF65-F5344CB8AC3E}">
        <p14:creationId xmlns:p14="http://schemas.microsoft.com/office/powerpoint/2010/main" val="36938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/>
              <a:t>Overview of </a:t>
            </a:r>
            <a:br>
              <a:rPr lang="en-US" sz="3800" b="1" dirty="0" smtClean="0"/>
            </a:br>
            <a:r>
              <a:rPr lang="en-US" sz="3800" b="1" dirty="0" smtClean="0"/>
              <a:t>Acute Chest Syndrome (ACS)</a:t>
            </a:r>
            <a:r>
              <a:rPr lang="en-US" sz="3800" b="1" baseline="30000" dirty="0" smtClean="0"/>
              <a:t> </a:t>
            </a:r>
            <a:r>
              <a:rPr lang="en-US" sz="3800" baseline="30000" dirty="0" smtClean="0"/>
              <a:t>1</a:t>
            </a:r>
            <a:endParaRPr lang="en-US" sz="3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382000" cy="4525963"/>
          </a:xfrm>
        </p:spPr>
        <p:txBody>
          <a:bodyPr>
            <a:normAutofit/>
          </a:bodyPr>
          <a:lstStyle/>
          <a:p>
            <a:pPr marL="457200" lvl="1" indent="-393700" eaLnBrk="1" hangingPunct="1">
              <a:buFont typeface="Arial" charset="0"/>
              <a:buChar char="•"/>
            </a:pPr>
            <a:r>
              <a:rPr lang="en-US" altLang="en-US" sz="2400" dirty="0" smtClean="0"/>
              <a:t>New </a:t>
            </a:r>
            <a:r>
              <a:rPr lang="en-US" altLang="en-US" sz="2400" dirty="0" err="1" smtClean="0"/>
              <a:t>radiodensity</a:t>
            </a:r>
            <a:r>
              <a:rPr lang="en-US" altLang="en-US" sz="2400" dirty="0" smtClean="0"/>
              <a:t>, or infiltrate, on chest x-ray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 </a:t>
            </a:r>
          </a:p>
          <a:p>
            <a:pPr marL="457200" lvl="1" indent="-393700" eaLnBrk="1" hangingPunct="1">
              <a:buFont typeface="Arial" charset="0"/>
              <a:buChar char="•"/>
            </a:pPr>
            <a:r>
              <a:rPr lang="en-US" altLang="en-US" sz="2400" dirty="0" smtClean="0"/>
              <a:t>Fever and respiratory symptoms (tachypnea, cough, dyspnea)</a:t>
            </a:r>
            <a:r>
              <a:rPr lang="en-US" altLang="en-US" sz="2400" baseline="30000" dirty="0" smtClean="0"/>
              <a:t>2</a:t>
            </a:r>
            <a:endParaRPr lang="en-US" altLang="en-US" sz="2400" dirty="0" smtClean="0"/>
          </a:p>
          <a:p>
            <a:pPr marL="457200" lvl="1" indent="-393700" eaLnBrk="1" hangingPunct="1">
              <a:buFont typeface="Arial" charset="0"/>
              <a:buChar char="•"/>
            </a:pPr>
            <a:r>
              <a:rPr lang="en-US" altLang="en-US" sz="2400" dirty="0" smtClean="0"/>
              <a:t>Cause  often unknown</a:t>
            </a:r>
            <a:r>
              <a:rPr lang="en-US" altLang="en-US" sz="2400" baseline="30000" dirty="0" smtClean="0"/>
              <a:t>3</a:t>
            </a:r>
            <a:endParaRPr lang="en-US" altLang="en-US" sz="2400" dirty="0" smtClean="0"/>
          </a:p>
          <a:p>
            <a:pPr marL="457200" lvl="1" indent="-393700" eaLnBrk="1" hangingPunct="1">
              <a:buFont typeface="Arial" charset="0"/>
              <a:buChar char="•"/>
            </a:pPr>
            <a:r>
              <a:rPr lang="en-US" altLang="en-US" sz="2400" dirty="0" smtClean="0"/>
              <a:t>Triggered by pulmonary </a:t>
            </a:r>
            <a:r>
              <a:rPr lang="en-US" altLang="en-US" sz="2400" dirty="0" err="1" smtClean="0"/>
              <a:t>vaso</a:t>
            </a:r>
            <a:r>
              <a:rPr lang="en-US" altLang="en-US" sz="2400" dirty="0" smtClean="0"/>
              <a:t>-occlusion (VOC) (bone infarction, pulmonary embolus)</a:t>
            </a:r>
            <a:r>
              <a:rPr lang="en-US" altLang="en-US" sz="2400" baseline="30000" dirty="0" smtClean="0">
                <a:solidFill>
                  <a:srgbClr val="000000"/>
                </a:solidFill>
              </a:rPr>
              <a:t>4,5</a:t>
            </a:r>
            <a:endParaRPr lang="en-US" altLang="en-US" sz="2400" dirty="0" smtClean="0"/>
          </a:p>
          <a:p>
            <a:pPr marL="457200" lvl="1" indent="-393700" eaLnBrk="1" hangingPunct="1">
              <a:buFont typeface="Arial" charset="0"/>
              <a:buChar char="•"/>
            </a:pPr>
            <a:r>
              <a:rPr lang="en-US" altLang="en-US" sz="2400" dirty="0" smtClean="0"/>
              <a:t>VOC associated with infection, asthma, and hypoventilation</a:t>
            </a:r>
            <a:r>
              <a:rPr lang="en-US" altLang="en-US" sz="2400" baseline="30000" dirty="0" smtClean="0">
                <a:solidFill>
                  <a:srgbClr val="000000"/>
                </a:solidFill>
              </a:rPr>
              <a:t>4,5</a:t>
            </a:r>
            <a:endParaRPr lang="en-US" altLang="en-US" sz="2400" dirty="0" smtClean="0"/>
          </a:p>
          <a:p>
            <a:pPr marL="457200" lvl="1" indent="-393700" eaLnBrk="1" hangingPunct="1">
              <a:buFont typeface="Arial" charset="0"/>
              <a:buChar char="•"/>
            </a:pPr>
            <a:r>
              <a:rPr lang="en-US" altLang="en-US" sz="2400" dirty="0" smtClean="0"/>
              <a:t>Risk  factors: increasing age, asthma, smoking, surgery</a:t>
            </a:r>
            <a:r>
              <a:rPr lang="en-US" altLang="en-US" sz="2400" baseline="30000" dirty="0" smtClean="0"/>
              <a:t>3</a:t>
            </a: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68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Epidemiology of ACS</a:t>
            </a:r>
            <a:r>
              <a:rPr lang="en-US" altLang="en-US" sz="3800" baseline="30000" dirty="0" smtClean="0"/>
              <a:t>1</a:t>
            </a:r>
            <a:endParaRPr lang="en-US" altLang="en-US" sz="38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700" lvl="1" indent="-282575" eaLnBrk="1" hangingPunct="1">
              <a:buFont typeface="Arial" charset="0"/>
              <a:buChar char="•"/>
            </a:pPr>
            <a:r>
              <a:rPr lang="en-US" altLang="en-US" sz="2400" dirty="0" smtClean="0"/>
              <a:t>A leading cause of premature death in SCD</a:t>
            </a:r>
            <a:r>
              <a:rPr lang="en-US" altLang="en-US" sz="2400" baseline="30000" dirty="0" smtClean="0"/>
              <a:t>6,7</a:t>
            </a:r>
            <a:endParaRPr lang="en-US" altLang="en-US" sz="2400" dirty="0" smtClean="0"/>
          </a:p>
          <a:p>
            <a:pPr marL="393700" lvl="1" indent="-282575" eaLnBrk="1" hangingPunct="1">
              <a:buFont typeface="Arial" charset="0"/>
              <a:buChar char="•"/>
            </a:pPr>
            <a:r>
              <a:rPr lang="en-US" altLang="en-US" sz="2400" dirty="0" smtClean="0"/>
              <a:t>Adult death rate = 4.3%</a:t>
            </a:r>
            <a:r>
              <a:rPr lang="en-US" altLang="en-US" sz="2400" baseline="30000" dirty="0" smtClean="0"/>
              <a:t>8</a:t>
            </a:r>
          </a:p>
          <a:p>
            <a:pPr marL="393700" lvl="1" indent="-282575" eaLnBrk="1" hangingPunct="1">
              <a:buFont typeface="Arial" charset="0"/>
              <a:buChar char="•"/>
            </a:pPr>
            <a:r>
              <a:rPr lang="en-US" altLang="en-US" sz="2400" dirty="0" smtClean="0"/>
              <a:t>Child death rate = 1.1% </a:t>
            </a:r>
            <a:r>
              <a:rPr lang="en-US" altLang="en-US" sz="2400" baseline="30000" dirty="0" smtClean="0"/>
              <a:t>8</a:t>
            </a:r>
          </a:p>
          <a:p>
            <a:pPr marL="393700" lvl="1" indent="-282575" eaLnBrk="1" hangingPunct="1">
              <a:buFont typeface="Arial" charset="0"/>
              <a:buChar char="•"/>
            </a:pPr>
            <a:r>
              <a:rPr lang="en-US" altLang="en-US" sz="2400" dirty="0" smtClean="0"/>
              <a:t>50% of SCD patients experience ACS at some point</a:t>
            </a:r>
            <a:r>
              <a:rPr lang="en-US" altLang="en-US" sz="2400" baseline="30000" dirty="0" smtClean="0"/>
              <a:t>9</a:t>
            </a:r>
            <a:endParaRPr lang="en-US" altLang="en-US" sz="2400" dirty="0" smtClean="0"/>
          </a:p>
          <a:p>
            <a:pPr marL="393700" lvl="1" indent="-282575" eaLnBrk="1" hangingPunct="1">
              <a:buFont typeface="Arial" charset="0"/>
              <a:buChar char="•"/>
            </a:pPr>
            <a:r>
              <a:rPr lang="en-US" altLang="en-US" sz="2400" dirty="0" smtClean="0"/>
              <a:t>78% associated with VOC</a:t>
            </a:r>
            <a:r>
              <a:rPr lang="en-US" altLang="en-US" sz="2400" baseline="30000" dirty="0" smtClean="0"/>
              <a:t>10</a:t>
            </a:r>
            <a:endParaRPr lang="en-US" altLang="en-US" sz="2400" dirty="0" smtClean="0"/>
          </a:p>
          <a:p>
            <a:pPr marL="393700" lvl="1" indent="-282575" eaLnBrk="1" hangingPunct="1">
              <a:buFont typeface="Arial" charset="0"/>
              <a:buChar char="•"/>
            </a:pPr>
            <a:r>
              <a:rPr lang="en-US" altLang="en-US" sz="2400" dirty="0" smtClean="0"/>
              <a:t>Not usually the presenting condition but develops often within 48-72 hours of hospital admission</a:t>
            </a:r>
            <a:r>
              <a:rPr lang="en-US" altLang="en-US" sz="2400" baseline="30000" dirty="0" smtClean="0"/>
              <a:t>10</a:t>
            </a:r>
            <a:endParaRPr lang="en-US" altLang="en-US" sz="2400" dirty="0" smtClean="0"/>
          </a:p>
          <a:p>
            <a:pPr marL="0" indent="0" eaLnBrk="1" hangingPunct="1">
              <a:buFont typeface="Arial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530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800" b="1" dirty="0" smtClean="0"/>
              <a:t>What is an Incentive Spirometer (IS)?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191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en-US" sz="2400" dirty="0" smtClean="0"/>
              <a:t>A simple device that encourages slow,                                  deep breaths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Keeps alveoli open 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Reduces respiratory complications</a:t>
            </a:r>
            <a:r>
              <a:rPr lang="en-US" altLang="en-US" sz="2400" baseline="30000" dirty="0" smtClean="0"/>
              <a:t>11</a:t>
            </a:r>
            <a:endParaRPr lang="en-US" altLang="en-US" sz="2400" dirty="0" smtClean="0"/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Evidence demonstrates patients who use the                             IS every 2 hours while awake (10 breaths) </a:t>
            </a:r>
          </a:p>
          <a:p>
            <a:pPr lvl="1"/>
            <a:r>
              <a:rPr lang="en-US" altLang="en-US" sz="2200" dirty="0" smtClean="0"/>
              <a:t>developed fewer pulmonary complications </a:t>
            </a:r>
          </a:p>
          <a:p>
            <a:pPr lvl="2"/>
            <a:r>
              <a:rPr lang="en-US" altLang="en-US" sz="1800" dirty="0" smtClean="0"/>
              <a:t>1 in 19 patients (used IS)  vs. 8/19 patients (no IS)</a:t>
            </a:r>
            <a:r>
              <a:rPr lang="en-US" altLang="en-US" sz="1800" baseline="30000" dirty="0" smtClean="0"/>
              <a:t>12</a:t>
            </a:r>
            <a:endParaRPr lang="en-US" altLang="en-US" sz="1800" dirty="0" smtClean="0"/>
          </a:p>
          <a:p>
            <a:pPr lvl="1"/>
            <a:r>
              <a:rPr lang="en-US" altLang="en-US" sz="2200" dirty="0"/>
              <a:t>d</a:t>
            </a:r>
            <a:r>
              <a:rPr lang="en-US" altLang="en-US" sz="2200" dirty="0" smtClean="0"/>
              <a:t>ecreased rate of ACS in children from 42% to 5%</a:t>
            </a:r>
            <a:r>
              <a:rPr lang="en-US" altLang="en-US" sz="2200" baseline="30000" dirty="0" smtClean="0"/>
              <a:t>12</a:t>
            </a:r>
            <a:endParaRPr lang="en-US" altLang="en-US" sz="2200" dirty="0" smtClean="0"/>
          </a:p>
        </p:txBody>
      </p:sp>
      <p:pic>
        <p:nvPicPr>
          <p:cNvPr id="819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1763713"/>
            <a:ext cx="1835150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6899275" y="4233863"/>
            <a:ext cx="2244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http://extww02a.cardinal.com/us/en/distributed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products/ASP/001905A.asp?cat=physician</a:t>
            </a:r>
          </a:p>
        </p:txBody>
      </p:sp>
    </p:spTree>
    <p:extLst>
      <p:ext uri="{BB962C8B-B14F-4D97-AF65-F5344CB8AC3E}">
        <p14:creationId xmlns:p14="http://schemas.microsoft.com/office/powerpoint/2010/main" val="31292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s.cmu.edu/~learning/VideoLogo.jpg">
            <a:hlinkClick r:id="rId2" tooltip="https://www.youtube.com/watch?v=rljd81e0qwQ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185042"/>
            <a:ext cx="2438400" cy="238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s.cmu.edu/~learning/VideoLogo.jpg">
            <a:hlinkClick r:id="rId4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85043"/>
            <a:ext cx="2438400" cy="238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/>
              <a:t>Patient Instruction Video: 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b="1" dirty="0" smtClean="0"/>
              <a:t>How to use IS </a:t>
            </a:r>
            <a:r>
              <a:rPr lang="en-US" sz="3800" baseline="30000" dirty="0" smtClean="0"/>
              <a:t>11, 13, 14, 15</a:t>
            </a:r>
            <a:endParaRPr lang="en-US" sz="3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943600" y="4472213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www.youtube.com/watch?v=XAZ1JteEfgk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472213"/>
            <a:ext cx="220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www.youtube.com/watch?v=rljd81e0qwQ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6172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paste the link into your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/>
              <a:t>Extra tips for successful use of IS</a:t>
            </a:r>
            <a:r>
              <a:rPr lang="en-US" sz="3800" baseline="30000" dirty="0" smtClean="0"/>
              <a:t>11, 13</a:t>
            </a:r>
            <a:endParaRPr lang="en-US" sz="38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en-US" sz="2400" dirty="0" smtClean="0"/>
              <a:t>To ease pain with IS, hold pillow tightly to abdomen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If dizzy, slow down and take a break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Cough after each breath to clear secretions 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Keep within reach to remind for regular use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Encourage patients to use during commercial breaks when watching TV  </a:t>
            </a:r>
          </a:p>
          <a:p>
            <a:pPr>
              <a:buFont typeface="Arial" charset="0"/>
              <a:buChar char="•"/>
            </a:pPr>
            <a:r>
              <a:rPr lang="en-US" altLang="en-US" sz="2400" dirty="0" smtClean="0"/>
              <a:t>If patient has </a:t>
            </a:r>
            <a:r>
              <a:rPr lang="en-US" altLang="en-US" sz="2400" dirty="0" err="1" smtClean="0"/>
              <a:t>costocondritis</a:t>
            </a:r>
            <a:r>
              <a:rPr lang="en-US" altLang="en-US" sz="2400" dirty="0" smtClean="0"/>
              <a:t>, encourage use, but you may need to decrease the frequency of use if pain is aggravated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50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10174</TotalTime>
  <Words>1024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Office Theme</vt:lpstr>
      <vt:lpstr>3_Custom Design</vt:lpstr>
      <vt:lpstr>4_Custom Design</vt:lpstr>
      <vt:lpstr>Custom Design</vt:lpstr>
      <vt:lpstr>2_Custom Design</vt:lpstr>
      <vt:lpstr>1_Custom Design</vt:lpstr>
      <vt:lpstr>Sickle Cell Disease: Core Concepts for  the Emergency Physician and Nurse  Incentive Spirometry to Reduce the Risk of Acute Chest Syndrome in Patients Hospitalized with Sickle Cell Disease</vt:lpstr>
      <vt:lpstr>Objectives</vt:lpstr>
      <vt:lpstr>Pretest- Question 1</vt:lpstr>
      <vt:lpstr>Pretest- Question 2</vt:lpstr>
      <vt:lpstr>Overview of  Acute Chest Syndrome (ACS) 1</vt:lpstr>
      <vt:lpstr>Epidemiology of ACS1</vt:lpstr>
      <vt:lpstr>What is an Incentive Spirometer (IS)?</vt:lpstr>
      <vt:lpstr>Patient Instruction Video:  How to use IS 11, 13, 14, 15</vt:lpstr>
      <vt:lpstr>Extra tips for successful use of IS11, 13</vt:lpstr>
      <vt:lpstr>How to order</vt:lpstr>
      <vt:lpstr>Documentation</vt:lpstr>
      <vt:lpstr>Importance of Nursing Role</vt:lpstr>
      <vt:lpstr>Summary</vt:lpstr>
      <vt:lpstr>Posttest- Question 1</vt:lpstr>
      <vt:lpstr>Posttest- Question 2</vt:lpstr>
      <vt:lpstr>Posttest Answers &amp; Rationale 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Kayle</dc:creator>
  <cp:lastModifiedBy>Paula Tanabe, Ph.D.</cp:lastModifiedBy>
  <cp:revision>99</cp:revision>
  <dcterms:created xsi:type="dcterms:W3CDTF">2015-03-05T23:52:00Z</dcterms:created>
  <dcterms:modified xsi:type="dcterms:W3CDTF">2015-06-17T15:33:56Z</dcterms:modified>
</cp:coreProperties>
</file>