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1" r:id="rId2"/>
    <p:sldMasterId id="2147483725" r:id="rId3"/>
    <p:sldMasterId id="2147483699" r:id="rId4"/>
    <p:sldMasterId id="2147483686" r:id="rId5"/>
    <p:sldMasterId id="2147483672" r:id="rId6"/>
  </p:sldMasterIdLst>
  <p:notesMasterIdLst>
    <p:notesMasterId r:id="rId25"/>
  </p:notesMasterIdLst>
  <p:sldIdLst>
    <p:sldId id="256"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8" r:id="rId20"/>
    <p:sldId id="275" r:id="rId21"/>
    <p:sldId id="276" r:id="rId22"/>
    <p:sldId id="277" r:id="rId23"/>
    <p:sldId id="2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Tanabe, Ph.D." initials="PTP" lastIdx="10" clrIdx="0"/>
  <p:cmAuthor id="1" name="Mariam Kayle" initials="MK" lastIdx="2"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5382" autoAdjust="0"/>
  </p:normalViewPr>
  <p:slideViewPr>
    <p:cSldViewPr>
      <p:cViewPr>
        <p:scale>
          <a:sx n="60" d="100"/>
          <a:sy n="60" d="100"/>
        </p:scale>
        <p:origin x="-1440" y="-19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FD66EA-E5B2-4CDF-8F75-ADFE365CE51A}" type="datetimeFigureOut">
              <a:rPr lang="en-US" smtClean="0"/>
              <a:t>6/17/2015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B1020B-9D8F-4DFF-BC0C-0E5A7AC5E5F5}" type="slidenum">
              <a:rPr lang="en-US" smtClean="0"/>
              <a:t>‹#›</a:t>
            </a:fld>
            <a:endParaRPr lang="en-US"/>
          </a:p>
        </p:txBody>
      </p:sp>
    </p:spTree>
    <p:extLst>
      <p:ext uri="{BB962C8B-B14F-4D97-AF65-F5344CB8AC3E}">
        <p14:creationId xmlns:p14="http://schemas.microsoft.com/office/powerpoint/2010/main" val="212084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7993095" y="0"/>
            <a:ext cx="1142468" cy="6884894"/>
          </a:xfrm>
          <a:prstGeom prst="rect">
            <a:avLst/>
          </a:prstGeom>
          <a:solidFill>
            <a:schemeClr val="accent1">
              <a:lumMod val="7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130425"/>
            <a:ext cx="7772400" cy="1470025"/>
          </a:xfrm>
        </p:spPr>
        <p:txBody>
          <a:bodyPr/>
          <a:lstStyle>
            <a:lvl1pPr>
              <a:defRPr>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371F4B-8B1C-4ED2-BE80-6FC8D5107246}"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4B29A-3287-42AD-814B-29A8B1D23245}" type="slidenum">
              <a:rPr lang="en-US" smtClean="0"/>
              <a:t>‹#›</a:t>
            </a:fld>
            <a:endParaRPr lang="en-US"/>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93095" y="35859"/>
            <a:ext cx="1150905"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8931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71F4B-8B1C-4ED2-BE80-6FC8D5107246}" type="datetimeFigureOut">
              <a:rPr lang="en-US" smtClean="0"/>
              <a:t>6/17/2015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3255435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71F4B-8B1C-4ED2-BE80-6FC8D5107246}"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343871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71F4B-8B1C-4ED2-BE80-6FC8D5107246}"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13536785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71F4B-8B1C-4ED2-BE80-6FC8D5107246}"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3411728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71F4B-8B1C-4ED2-BE80-6FC8D5107246}"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1659355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35E9A2-FE36-40A3-B6D5-849CC5F4425E}"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1963634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5E9A2-FE36-40A3-B6D5-849CC5F4425E}"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39532306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35E9A2-FE36-40A3-B6D5-849CC5F4425E}"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7623813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35E9A2-FE36-40A3-B6D5-849CC5F4425E}"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30394100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35E9A2-FE36-40A3-B6D5-849CC5F4425E}" type="datetimeFigureOut">
              <a:rPr lang="en-US" smtClean="0"/>
              <a:t>6/17/2015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2612789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371F4B-8B1C-4ED2-BE80-6FC8D5107246}" type="datetimeFigureOut">
              <a:rPr lang="en-US" smtClean="0"/>
              <a:t>6/17/2015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42080218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5E9A2-FE36-40A3-B6D5-849CC5F4425E}" type="datetimeFigureOut">
              <a:rPr lang="en-US" smtClean="0"/>
              <a:t>6/17/2015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19359749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35E9A2-FE36-40A3-B6D5-849CC5F4425E}" type="datetimeFigureOut">
              <a:rPr lang="en-US" smtClean="0"/>
              <a:t>6/17/2015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42370124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35E9A2-FE36-40A3-B6D5-849CC5F4425E}"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7960424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35E9A2-FE36-40A3-B6D5-849CC5F4425E}"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12785772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5E9A2-FE36-40A3-B6D5-849CC5F4425E}"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6062876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5E9A2-FE36-40A3-B6D5-849CC5F4425E}"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2451712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5E9A2-FE36-40A3-B6D5-849CC5F4425E}" type="datetimeFigureOut">
              <a:rPr lang="en-US" smtClean="0"/>
              <a:t>6/17/2015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30498284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5E9A2-FE36-40A3-B6D5-849CC5F4425E}" type="datetimeFigureOut">
              <a:rPr lang="en-US" smtClean="0"/>
              <a:t>6/17/2015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2B7F52-2DC5-42A7-A09F-70509A1F6CD5}" type="slidenum">
              <a:rPr lang="en-US" smtClean="0"/>
              <a:t>‹#›</a:t>
            </a:fld>
            <a:endParaRPr lang="en-US"/>
          </a:p>
        </p:txBody>
      </p:sp>
    </p:spTree>
    <p:extLst>
      <p:ext uri="{BB962C8B-B14F-4D97-AF65-F5344CB8AC3E}">
        <p14:creationId xmlns:p14="http://schemas.microsoft.com/office/powerpoint/2010/main" val="20740089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32BA45-67DD-4892-A684-71B497FC417D}"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F5D63-F1EF-4A19-A247-D13430AEADDB}" type="slidenum">
              <a:rPr lang="en-US" smtClean="0"/>
              <a:t>‹#›</a:t>
            </a:fld>
            <a:endParaRPr lang="en-US"/>
          </a:p>
        </p:txBody>
      </p:sp>
    </p:spTree>
    <p:extLst>
      <p:ext uri="{BB962C8B-B14F-4D97-AF65-F5344CB8AC3E}">
        <p14:creationId xmlns:p14="http://schemas.microsoft.com/office/powerpoint/2010/main" val="42173066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32BA45-67DD-4892-A684-71B497FC417D}"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F5D63-F1EF-4A19-A247-D13430AEADDB}" type="slidenum">
              <a:rPr lang="en-US" smtClean="0"/>
              <a:t>‹#›</a:t>
            </a:fld>
            <a:endParaRPr lang="en-US"/>
          </a:p>
        </p:txBody>
      </p:sp>
    </p:spTree>
    <p:extLst>
      <p:ext uri="{BB962C8B-B14F-4D97-AF65-F5344CB8AC3E}">
        <p14:creationId xmlns:p14="http://schemas.microsoft.com/office/powerpoint/2010/main" val="4104007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371F4B-8B1C-4ED2-BE80-6FC8D5107246}" type="datetimeFigureOut">
              <a:rPr lang="en-US" smtClean="0"/>
              <a:t>6/17/2015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32342856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32BA45-67DD-4892-A684-71B497FC417D}"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F5D63-F1EF-4A19-A247-D13430AEADDB}" type="slidenum">
              <a:rPr lang="en-US" smtClean="0"/>
              <a:t>‹#›</a:t>
            </a:fld>
            <a:endParaRPr lang="en-US"/>
          </a:p>
        </p:txBody>
      </p:sp>
    </p:spTree>
    <p:extLst>
      <p:ext uri="{BB962C8B-B14F-4D97-AF65-F5344CB8AC3E}">
        <p14:creationId xmlns:p14="http://schemas.microsoft.com/office/powerpoint/2010/main" val="40191205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32BA45-67DD-4892-A684-71B497FC417D}"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F5D63-F1EF-4A19-A247-D13430AEADDB}" type="slidenum">
              <a:rPr lang="en-US" smtClean="0"/>
              <a:t>‹#›</a:t>
            </a:fld>
            <a:endParaRPr lang="en-US"/>
          </a:p>
        </p:txBody>
      </p:sp>
    </p:spTree>
    <p:extLst>
      <p:ext uri="{BB962C8B-B14F-4D97-AF65-F5344CB8AC3E}">
        <p14:creationId xmlns:p14="http://schemas.microsoft.com/office/powerpoint/2010/main" val="18842967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32BA45-67DD-4892-A684-71B497FC417D}" type="datetimeFigureOut">
              <a:rPr lang="en-US" smtClean="0"/>
              <a:t>6/17/2015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F5D63-F1EF-4A19-A247-D13430AEADDB}" type="slidenum">
              <a:rPr lang="en-US" smtClean="0"/>
              <a:t>‹#›</a:t>
            </a:fld>
            <a:endParaRPr lang="en-US"/>
          </a:p>
        </p:txBody>
      </p:sp>
    </p:spTree>
    <p:extLst>
      <p:ext uri="{BB962C8B-B14F-4D97-AF65-F5344CB8AC3E}">
        <p14:creationId xmlns:p14="http://schemas.microsoft.com/office/powerpoint/2010/main" val="30028256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32BA45-67DD-4892-A684-71B497FC417D}" type="datetimeFigureOut">
              <a:rPr lang="en-US" smtClean="0"/>
              <a:t>6/17/2015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F5D63-F1EF-4A19-A247-D13430AEADDB}" type="slidenum">
              <a:rPr lang="en-US" smtClean="0"/>
              <a:t>‹#›</a:t>
            </a:fld>
            <a:endParaRPr lang="en-US"/>
          </a:p>
        </p:txBody>
      </p:sp>
    </p:spTree>
    <p:extLst>
      <p:ext uri="{BB962C8B-B14F-4D97-AF65-F5344CB8AC3E}">
        <p14:creationId xmlns:p14="http://schemas.microsoft.com/office/powerpoint/2010/main" val="419317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32BA45-67DD-4892-A684-71B497FC417D}" type="datetimeFigureOut">
              <a:rPr lang="en-US" smtClean="0"/>
              <a:t>6/17/2015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F5D63-F1EF-4A19-A247-D13430AEADDB}" type="slidenum">
              <a:rPr lang="en-US" smtClean="0"/>
              <a:t>‹#›</a:t>
            </a:fld>
            <a:endParaRPr lang="en-US"/>
          </a:p>
        </p:txBody>
      </p:sp>
    </p:spTree>
    <p:extLst>
      <p:ext uri="{BB962C8B-B14F-4D97-AF65-F5344CB8AC3E}">
        <p14:creationId xmlns:p14="http://schemas.microsoft.com/office/powerpoint/2010/main" val="34558122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32BA45-67DD-4892-A684-71B497FC417D}"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F5D63-F1EF-4A19-A247-D13430AEADDB}" type="slidenum">
              <a:rPr lang="en-US" smtClean="0"/>
              <a:t>‹#›</a:t>
            </a:fld>
            <a:endParaRPr lang="en-US"/>
          </a:p>
        </p:txBody>
      </p:sp>
    </p:spTree>
    <p:extLst>
      <p:ext uri="{BB962C8B-B14F-4D97-AF65-F5344CB8AC3E}">
        <p14:creationId xmlns:p14="http://schemas.microsoft.com/office/powerpoint/2010/main" val="9814990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32BA45-67DD-4892-A684-71B497FC417D}"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F5D63-F1EF-4A19-A247-D13430AEADDB}" type="slidenum">
              <a:rPr lang="en-US" smtClean="0"/>
              <a:t>‹#›</a:t>
            </a:fld>
            <a:endParaRPr lang="en-US"/>
          </a:p>
        </p:txBody>
      </p:sp>
    </p:spTree>
    <p:extLst>
      <p:ext uri="{BB962C8B-B14F-4D97-AF65-F5344CB8AC3E}">
        <p14:creationId xmlns:p14="http://schemas.microsoft.com/office/powerpoint/2010/main" val="41187052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32BA45-67DD-4892-A684-71B497FC417D}"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F5D63-F1EF-4A19-A247-D13430AEADDB}" type="slidenum">
              <a:rPr lang="en-US" smtClean="0"/>
              <a:t>‹#›</a:t>
            </a:fld>
            <a:endParaRPr lang="en-US"/>
          </a:p>
        </p:txBody>
      </p:sp>
    </p:spTree>
    <p:extLst>
      <p:ext uri="{BB962C8B-B14F-4D97-AF65-F5344CB8AC3E}">
        <p14:creationId xmlns:p14="http://schemas.microsoft.com/office/powerpoint/2010/main" val="40706171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32BA45-67DD-4892-A684-71B497FC417D}"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F5D63-F1EF-4A19-A247-D13430AEADDB}" type="slidenum">
              <a:rPr lang="en-US" smtClean="0"/>
              <a:t>‹#›</a:t>
            </a:fld>
            <a:endParaRPr lang="en-US"/>
          </a:p>
        </p:txBody>
      </p:sp>
    </p:spTree>
    <p:extLst>
      <p:ext uri="{BB962C8B-B14F-4D97-AF65-F5344CB8AC3E}">
        <p14:creationId xmlns:p14="http://schemas.microsoft.com/office/powerpoint/2010/main" val="229929282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34E76D-1F65-499D-ACAA-4DCB8FC0C522}"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05B0E-4617-40A9-BE4F-CDF2F0D28D7F}" type="slidenum">
              <a:rPr lang="en-US" smtClean="0"/>
              <a:t>‹#›</a:t>
            </a:fld>
            <a:endParaRPr lang="en-US"/>
          </a:p>
        </p:txBody>
      </p:sp>
    </p:spTree>
    <p:extLst>
      <p:ext uri="{BB962C8B-B14F-4D97-AF65-F5344CB8AC3E}">
        <p14:creationId xmlns:p14="http://schemas.microsoft.com/office/powerpoint/2010/main" val="3839160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371F4B-8B1C-4ED2-BE80-6FC8D5107246}" type="datetimeFigureOut">
              <a:rPr lang="en-US" smtClean="0"/>
              <a:t>6/17/2015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254563168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34E76D-1F65-499D-ACAA-4DCB8FC0C522}"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05B0E-4617-40A9-BE4F-CDF2F0D28D7F}" type="slidenum">
              <a:rPr lang="en-US" smtClean="0"/>
              <a:t>‹#›</a:t>
            </a:fld>
            <a:endParaRPr lang="en-US"/>
          </a:p>
        </p:txBody>
      </p:sp>
    </p:spTree>
    <p:extLst>
      <p:ext uri="{BB962C8B-B14F-4D97-AF65-F5344CB8AC3E}">
        <p14:creationId xmlns:p14="http://schemas.microsoft.com/office/powerpoint/2010/main" val="13070647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34E76D-1F65-499D-ACAA-4DCB8FC0C522}"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05B0E-4617-40A9-BE4F-CDF2F0D28D7F}" type="slidenum">
              <a:rPr lang="en-US" smtClean="0"/>
              <a:t>‹#›</a:t>
            </a:fld>
            <a:endParaRPr lang="en-US"/>
          </a:p>
        </p:txBody>
      </p:sp>
    </p:spTree>
    <p:extLst>
      <p:ext uri="{BB962C8B-B14F-4D97-AF65-F5344CB8AC3E}">
        <p14:creationId xmlns:p14="http://schemas.microsoft.com/office/powerpoint/2010/main" val="78714208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34E76D-1F65-499D-ACAA-4DCB8FC0C522}"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05B0E-4617-40A9-BE4F-CDF2F0D28D7F}" type="slidenum">
              <a:rPr lang="en-US" smtClean="0"/>
              <a:t>‹#›</a:t>
            </a:fld>
            <a:endParaRPr lang="en-US"/>
          </a:p>
        </p:txBody>
      </p:sp>
    </p:spTree>
    <p:extLst>
      <p:ext uri="{BB962C8B-B14F-4D97-AF65-F5344CB8AC3E}">
        <p14:creationId xmlns:p14="http://schemas.microsoft.com/office/powerpoint/2010/main" val="18617113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34E76D-1F65-499D-ACAA-4DCB8FC0C522}" type="datetimeFigureOut">
              <a:rPr lang="en-US" smtClean="0"/>
              <a:t>6/17/2015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305B0E-4617-40A9-BE4F-CDF2F0D28D7F}" type="slidenum">
              <a:rPr lang="en-US" smtClean="0"/>
              <a:t>‹#›</a:t>
            </a:fld>
            <a:endParaRPr lang="en-US"/>
          </a:p>
        </p:txBody>
      </p:sp>
    </p:spTree>
    <p:extLst>
      <p:ext uri="{BB962C8B-B14F-4D97-AF65-F5344CB8AC3E}">
        <p14:creationId xmlns:p14="http://schemas.microsoft.com/office/powerpoint/2010/main" val="188376436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34E76D-1F65-499D-ACAA-4DCB8FC0C522}" type="datetimeFigureOut">
              <a:rPr lang="en-US" smtClean="0"/>
              <a:t>6/17/2015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305B0E-4617-40A9-BE4F-CDF2F0D28D7F}" type="slidenum">
              <a:rPr lang="en-US" smtClean="0"/>
              <a:t>‹#›</a:t>
            </a:fld>
            <a:endParaRPr lang="en-US"/>
          </a:p>
        </p:txBody>
      </p:sp>
    </p:spTree>
    <p:extLst>
      <p:ext uri="{BB962C8B-B14F-4D97-AF65-F5344CB8AC3E}">
        <p14:creationId xmlns:p14="http://schemas.microsoft.com/office/powerpoint/2010/main" val="6870439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34E76D-1F65-499D-ACAA-4DCB8FC0C522}" type="datetimeFigureOut">
              <a:rPr lang="en-US" smtClean="0"/>
              <a:t>6/17/2015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305B0E-4617-40A9-BE4F-CDF2F0D28D7F}" type="slidenum">
              <a:rPr lang="en-US" smtClean="0"/>
              <a:t>‹#›</a:t>
            </a:fld>
            <a:endParaRPr lang="en-US"/>
          </a:p>
        </p:txBody>
      </p:sp>
    </p:spTree>
    <p:extLst>
      <p:ext uri="{BB962C8B-B14F-4D97-AF65-F5344CB8AC3E}">
        <p14:creationId xmlns:p14="http://schemas.microsoft.com/office/powerpoint/2010/main" val="24140070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34E76D-1F65-499D-ACAA-4DCB8FC0C522}"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05B0E-4617-40A9-BE4F-CDF2F0D28D7F}" type="slidenum">
              <a:rPr lang="en-US" smtClean="0"/>
              <a:t>‹#›</a:t>
            </a:fld>
            <a:endParaRPr lang="en-US"/>
          </a:p>
        </p:txBody>
      </p:sp>
    </p:spTree>
    <p:extLst>
      <p:ext uri="{BB962C8B-B14F-4D97-AF65-F5344CB8AC3E}">
        <p14:creationId xmlns:p14="http://schemas.microsoft.com/office/powerpoint/2010/main" val="386113178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34E76D-1F65-499D-ACAA-4DCB8FC0C522}"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05B0E-4617-40A9-BE4F-CDF2F0D28D7F}" type="slidenum">
              <a:rPr lang="en-US" smtClean="0"/>
              <a:t>‹#›</a:t>
            </a:fld>
            <a:endParaRPr lang="en-US"/>
          </a:p>
        </p:txBody>
      </p:sp>
    </p:spTree>
    <p:extLst>
      <p:ext uri="{BB962C8B-B14F-4D97-AF65-F5344CB8AC3E}">
        <p14:creationId xmlns:p14="http://schemas.microsoft.com/office/powerpoint/2010/main" val="52545411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34E76D-1F65-499D-ACAA-4DCB8FC0C522}"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05B0E-4617-40A9-BE4F-CDF2F0D28D7F}" type="slidenum">
              <a:rPr lang="en-US" smtClean="0"/>
              <a:t>‹#›</a:t>
            </a:fld>
            <a:endParaRPr lang="en-US"/>
          </a:p>
        </p:txBody>
      </p:sp>
    </p:spTree>
    <p:extLst>
      <p:ext uri="{BB962C8B-B14F-4D97-AF65-F5344CB8AC3E}">
        <p14:creationId xmlns:p14="http://schemas.microsoft.com/office/powerpoint/2010/main" val="27858197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34E76D-1F65-499D-ACAA-4DCB8FC0C522}"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05B0E-4617-40A9-BE4F-CDF2F0D28D7F}" type="slidenum">
              <a:rPr lang="en-US" smtClean="0"/>
              <a:t>‹#›</a:t>
            </a:fld>
            <a:endParaRPr lang="en-US"/>
          </a:p>
        </p:txBody>
      </p:sp>
    </p:spTree>
    <p:extLst>
      <p:ext uri="{BB962C8B-B14F-4D97-AF65-F5344CB8AC3E}">
        <p14:creationId xmlns:p14="http://schemas.microsoft.com/office/powerpoint/2010/main" val="1449246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7371F4B-8B1C-4ED2-BE80-6FC8D5107246}"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2528053936"/>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17CC4A-06C7-43BA-BDDD-9F33797E6EAB}"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B02F8-16FA-4802-B761-715949C52382}" type="slidenum">
              <a:rPr lang="en-US" smtClean="0"/>
              <a:t>‹#›</a:t>
            </a:fld>
            <a:endParaRPr lang="en-US"/>
          </a:p>
        </p:txBody>
      </p:sp>
    </p:spTree>
    <p:extLst>
      <p:ext uri="{BB962C8B-B14F-4D97-AF65-F5344CB8AC3E}">
        <p14:creationId xmlns:p14="http://schemas.microsoft.com/office/powerpoint/2010/main" val="302845211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17CC4A-06C7-43BA-BDDD-9F33797E6EAB}"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B02F8-16FA-4802-B761-715949C52382}" type="slidenum">
              <a:rPr lang="en-US" smtClean="0"/>
              <a:t>‹#›</a:t>
            </a:fld>
            <a:endParaRPr lang="en-US"/>
          </a:p>
        </p:txBody>
      </p:sp>
    </p:spTree>
    <p:extLst>
      <p:ext uri="{BB962C8B-B14F-4D97-AF65-F5344CB8AC3E}">
        <p14:creationId xmlns:p14="http://schemas.microsoft.com/office/powerpoint/2010/main" val="27325577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17CC4A-06C7-43BA-BDDD-9F33797E6EAB}"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B02F8-16FA-4802-B761-715949C52382}" type="slidenum">
              <a:rPr lang="en-US" smtClean="0"/>
              <a:t>‹#›</a:t>
            </a:fld>
            <a:endParaRPr lang="en-US"/>
          </a:p>
        </p:txBody>
      </p:sp>
    </p:spTree>
    <p:extLst>
      <p:ext uri="{BB962C8B-B14F-4D97-AF65-F5344CB8AC3E}">
        <p14:creationId xmlns:p14="http://schemas.microsoft.com/office/powerpoint/2010/main" val="10388535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17CC4A-06C7-43BA-BDDD-9F33797E6EAB}"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B02F8-16FA-4802-B761-715949C52382}" type="slidenum">
              <a:rPr lang="en-US" smtClean="0"/>
              <a:t>‹#›</a:t>
            </a:fld>
            <a:endParaRPr lang="en-US"/>
          </a:p>
        </p:txBody>
      </p:sp>
    </p:spTree>
    <p:extLst>
      <p:ext uri="{BB962C8B-B14F-4D97-AF65-F5344CB8AC3E}">
        <p14:creationId xmlns:p14="http://schemas.microsoft.com/office/powerpoint/2010/main" val="189665334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17CC4A-06C7-43BA-BDDD-9F33797E6EAB}" type="datetimeFigureOut">
              <a:rPr lang="en-US" smtClean="0"/>
              <a:t>6/17/2015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4B02F8-16FA-4802-B761-715949C52382}" type="slidenum">
              <a:rPr lang="en-US" smtClean="0"/>
              <a:t>‹#›</a:t>
            </a:fld>
            <a:endParaRPr lang="en-US"/>
          </a:p>
        </p:txBody>
      </p:sp>
    </p:spTree>
    <p:extLst>
      <p:ext uri="{BB962C8B-B14F-4D97-AF65-F5344CB8AC3E}">
        <p14:creationId xmlns:p14="http://schemas.microsoft.com/office/powerpoint/2010/main" val="427217885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17CC4A-06C7-43BA-BDDD-9F33797E6EAB}" type="datetimeFigureOut">
              <a:rPr lang="en-US" smtClean="0"/>
              <a:t>6/17/2015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4B02F8-16FA-4802-B761-715949C52382}" type="slidenum">
              <a:rPr lang="en-US" smtClean="0"/>
              <a:t>‹#›</a:t>
            </a:fld>
            <a:endParaRPr lang="en-US"/>
          </a:p>
        </p:txBody>
      </p:sp>
    </p:spTree>
    <p:extLst>
      <p:ext uri="{BB962C8B-B14F-4D97-AF65-F5344CB8AC3E}">
        <p14:creationId xmlns:p14="http://schemas.microsoft.com/office/powerpoint/2010/main" val="286233336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17CC4A-06C7-43BA-BDDD-9F33797E6EAB}" type="datetimeFigureOut">
              <a:rPr lang="en-US" smtClean="0"/>
              <a:t>6/17/2015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4B02F8-16FA-4802-B761-715949C52382}" type="slidenum">
              <a:rPr lang="en-US" smtClean="0"/>
              <a:t>‹#›</a:t>
            </a:fld>
            <a:endParaRPr lang="en-US"/>
          </a:p>
        </p:txBody>
      </p:sp>
    </p:spTree>
    <p:extLst>
      <p:ext uri="{BB962C8B-B14F-4D97-AF65-F5344CB8AC3E}">
        <p14:creationId xmlns:p14="http://schemas.microsoft.com/office/powerpoint/2010/main" val="215065517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17CC4A-06C7-43BA-BDDD-9F33797E6EAB}"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B02F8-16FA-4802-B761-715949C52382}" type="slidenum">
              <a:rPr lang="en-US" smtClean="0"/>
              <a:t>‹#›</a:t>
            </a:fld>
            <a:endParaRPr lang="en-US"/>
          </a:p>
        </p:txBody>
      </p:sp>
    </p:spTree>
    <p:extLst>
      <p:ext uri="{BB962C8B-B14F-4D97-AF65-F5344CB8AC3E}">
        <p14:creationId xmlns:p14="http://schemas.microsoft.com/office/powerpoint/2010/main" val="7772494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17CC4A-06C7-43BA-BDDD-9F33797E6EAB}"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B02F8-16FA-4802-B761-715949C52382}" type="slidenum">
              <a:rPr lang="en-US" smtClean="0"/>
              <a:t>‹#›</a:t>
            </a:fld>
            <a:endParaRPr lang="en-US"/>
          </a:p>
        </p:txBody>
      </p:sp>
    </p:spTree>
    <p:extLst>
      <p:ext uri="{BB962C8B-B14F-4D97-AF65-F5344CB8AC3E}">
        <p14:creationId xmlns:p14="http://schemas.microsoft.com/office/powerpoint/2010/main" val="390540261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17CC4A-06C7-43BA-BDDD-9F33797E6EAB}"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B02F8-16FA-4802-B761-715949C52382}" type="slidenum">
              <a:rPr lang="en-US" smtClean="0"/>
              <a:t>‹#›</a:t>
            </a:fld>
            <a:endParaRPr lang="en-US"/>
          </a:p>
        </p:txBody>
      </p:sp>
    </p:spTree>
    <p:extLst>
      <p:ext uri="{BB962C8B-B14F-4D97-AF65-F5344CB8AC3E}">
        <p14:creationId xmlns:p14="http://schemas.microsoft.com/office/powerpoint/2010/main" val="3943114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371F4B-8B1C-4ED2-BE80-6FC8D5107246}"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2971774109"/>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17CC4A-06C7-43BA-BDDD-9F33797E6EAB}"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B02F8-16FA-4802-B761-715949C52382}" type="slidenum">
              <a:rPr lang="en-US" smtClean="0"/>
              <a:t>‹#›</a:t>
            </a:fld>
            <a:endParaRPr lang="en-US"/>
          </a:p>
        </p:txBody>
      </p:sp>
    </p:spTree>
    <p:extLst>
      <p:ext uri="{BB962C8B-B14F-4D97-AF65-F5344CB8AC3E}">
        <p14:creationId xmlns:p14="http://schemas.microsoft.com/office/powerpoint/2010/main" val="291486730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A4149D-4CDF-42DA-A6CD-2147F24C1126}"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545B8-7489-4734-9FDF-B61B1B6B132C}" type="slidenum">
              <a:rPr lang="en-US" smtClean="0"/>
              <a:t>‹#›</a:t>
            </a:fld>
            <a:endParaRPr lang="en-US"/>
          </a:p>
        </p:txBody>
      </p:sp>
    </p:spTree>
    <p:extLst>
      <p:ext uri="{BB962C8B-B14F-4D97-AF65-F5344CB8AC3E}">
        <p14:creationId xmlns:p14="http://schemas.microsoft.com/office/powerpoint/2010/main" val="138421213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A4149D-4CDF-42DA-A6CD-2147F24C1126}"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545B8-7489-4734-9FDF-B61B1B6B132C}" type="slidenum">
              <a:rPr lang="en-US" smtClean="0"/>
              <a:t>‹#›</a:t>
            </a:fld>
            <a:endParaRPr lang="en-US"/>
          </a:p>
        </p:txBody>
      </p:sp>
    </p:spTree>
    <p:extLst>
      <p:ext uri="{BB962C8B-B14F-4D97-AF65-F5344CB8AC3E}">
        <p14:creationId xmlns:p14="http://schemas.microsoft.com/office/powerpoint/2010/main" val="47841788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A4149D-4CDF-42DA-A6CD-2147F24C1126}"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545B8-7489-4734-9FDF-B61B1B6B132C}" type="slidenum">
              <a:rPr lang="en-US" smtClean="0"/>
              <a:t>‹#›</a:t>
            </a:fld>
            <a:endParaRPr lang="en-US"/>
          </a:p>
        </p:txBody>
      </p:sp>
    </p:spTree>
    <p:extLst>
      <p:ext uri="{BB962C8B-B14F-4D97-AF65-F5344CB8AC3E}">
        <p14:creationId xmlns:p14="http://schemas.microsoft.com/office/powerpoint/2010/main" val="151636708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A4149D-4CDF-42DA-A6CD-2147F24C1126}"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B545B8-7489-4734-9FDF-B61B1B6B132C}" type="slidenum">
              <a:rPr lang="en-US" smtClean="0"/>
              <a:t>‹#›</a:t>
            </a:fld>
            <a:endParaRPr lang="en-US"/>
          </a:p>
        </p:txBody>
      </p:sp>
    </p:spTree>
    <p:extLst>
      <p:ext uri="{BB962C8B-B14F-4D97-AF65-F5344CB8AC3E}">
        <p14:creationId xmlns:p14="http://schemas.microsoft.com/office/powerpoint/2010/main" val="172032353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A4149D-4CDF-42DA-A6CD-2147F24C1126}" type="datetimeFigureOut">
              <a:rPr lang="en-US" smtClean="0"/>
              <a:t>6/17/2015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B545B8-7489-4734-9FDF-B61B1B6B132C}" type="slidenum">
              <a:rPr lang="en-US" smtClean="0"/>
              <a:t>‹#›</a:t>
            </a:fld>
            <a:endParaRPr lang="en-US"/>
          </a:p>
        </p:txBody>
      </p:sp>
    </p:spTree>
    <p:extLst>
      <p:ext uri="{BB962C8B-B14F-4D97-AF65-F5344CB8AC3E}">
        <p14:creationId xmlns:p14="http://schemas.microsoft.com/office/powerpoint/2010/main" val="222586866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A4149D-4CDF-42DA-A6CD-2147F24C1126}" type="datetimeFigureOut">
              <a:rPr lang="en-US" smtClean="0"/>
              <a:t>6/17/2015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B545B8-7489-4734-9FDF-B61B1B6B132C}" type="slidenum">
              <a:rPr lang="en-US" smtClean="0"/>
              <a:t>‹#›</a:t>
            </a:fld>
            <a:endParaRPr lang="en-US"/>
          </a:p>
        </p:txBody>
      </p:sp>
    </p:spTree>
    <p:extLst>
      <p:ext uri="{BB962C8B-B14F-4D97-AF65-F5344CB8AC3E}">
        <p14:creationId xmlns:p14="http://schemas.microsoft.com/office/powerpoint/2010/main" val="279660691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A4149D-4CDF-42DA-A6CD-2147F24C1126}" type="datetimeFigureOut">
              <a:rPr lang="en-US" smtClean="0"/>
              <a:t>6/17/2015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B545B8-7489-4734-9FDF-B61B1B6B132C}" type="slidenum">
              <a:rPr lang="en-US" smtClean="0"/>
              <a:t>‹#›</a:t>
            </a:fld>
            <a:endParaRPr lang="en-US"/>
          </a:p>
        </p:txBody>
      </p:sp>
    </p:spTree>
    <p:extLst>
      <p:ext uri="{BB962C8B-B14F-4D97-AF65-F5344CB8AC3E}">
        <p14:creationId xmlns:p14="http://schemas.microsoft.com/office/powerpoint/2010/main" val="227438248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A4149D-4CDF-42DA-A6CD-2147F24C1126}"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B545B8-7489-4734-9FDF-B61B1B6B132C}" type="slidenum">
              <a:rPr lang="en-US" smtClean="0"/>
              <a:t>‹#›</a:t>
            </a:fld>
            <a:endParaRPr lang="en-US"/>
          </a:p>
        </p:txBody>
      </p:sp>
    </p:spTree>
    <p:extLst>
      <p:ext uri="{BB962C8B-B14F-4D97-AF65-F5344CB8AC3E}">
        <p14:creationId xmlns:p14="http://schemas.microsoft.com/office/powerpoint/2010/main" val="284452146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A4149D-4CDF-42DA-A6CD-2147F24C1126}"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B545B8-7489-4734-9FDF-B61B1B6B132C}" type="slidenum">
              <a:rPr lang="en-US" smtClean="0"/>
              <a:t>‹#›</a:t>
            </a:fld>
            <a:endParaRPr lang="en-US"/>
          </a:p>
        </p:txBody>
      </p:sp>
    </p:spTree>
    <p:extLst>
      <p:ext uri="{BB962C8B-B14F-4D97-AF65-F5344CB8AC3E}">
        <p14:creationId xmlns:p14="http://schemas.microsoft.com/office/powerpoint/2010/main" val="1702156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b="1">
                <a:solidFill>
                  <a:srgbClr val="C00000"/>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07371F4B-8B1C-4ED2-BE80-6FC8D5107246}" type="datetimeFigureOut">
              <a:rPr lang="en-US" smtClean="0"/>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724860397"/>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A4149D-4CDF-42DA-A6CD-2147F24C1126}"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545B8-7489-4734-9FDF-B61B1B6B132C}" type="slidenum">
              <a:rPr lang="en-US" smtClean="0"/>
              <a:t>‹#›</a:t>
            </a:fld>
            <a:endParaRPr lang="en-US"/>
          </a:p>
        </p:txBody>
      </p:sp>
    </p:spTree>
    <p:extLst>
      <p:ext uri="{BB962C8B-B14F-4D97-AF65-F5344CB8AC3E}">
        <p14:creationId xmlns:p14="http://schemas.microsoft.com/office/powerpoint/2010/main" val="39861460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A4149D-4CDF-42DA-A6CD-2147F24C1126}" type="datetimeFigureOut">
              <a:rPr lang="en-US" smtClean="0"/>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545B8-7489-4734-9FDF-B61B1B6B132C}" type="slidenum">
              <a:rPr lang="en-US" smtClean="0"/>
              <a:t>‹#›</a:t>
            </a:fld>
            <a:endParaRPr lang="en-US"/>
          </a:p>
        </p:txBody>
      </p:sp>
    </p:spTree>
    <p:extLst>
      <p:ext uri="{BB962C8B-B14F-4D97-AF65-F5344CB8AC3E}">
        <p14:creationId xmlns:p14="http://schemas.microsoft.com/office/powerpoint/2010/main" val="534723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371F4B-8B1C-4ED2-BE80-6FC8D5107246}" type="datetimeFigureOut">
              <a:rPr lang="en-US" smtClean="0"/>
              <a:t>6/17/2015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33893244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371F4B-8B1C-4ED2-BE80-6FC8D5107246}" type="datetimeFigureOut">
              <a:rPr lang="en-US" smtClean="0"/>
              <a:t>6/17/2015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24B29A-3287-42AD-814B-29A8B1D23245}" type="slidenum">
              <a:rPr lang="en-US" smtClean="0"/>
              <a:t>‹#›</a:t>
            </a:fld>
            <a:endParaRPr lang="en-US"/>
          </a:p>
        </p:txBody>
      </p:sp>
    </p:spTree>
    <p:extLst>
      <p:ext uri="{BB962C8B-B14F-4D97-AF65-F5344CB8AC3E}">
        <p14:creationId xmlns:p14="http://schemas.microsoft.com/office/powerpoint/2010/main" val="3232973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4.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5.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theme" Target="../theme/theme6.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71F4B-8B1C-4ED2-BE80-6FC8D5107246}" type="datetimeFigureOut">
              <a:rPr lang="en-US" smtClean="0"/>
              <a:t>6/17/2015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24B29A-3287-42AD-814B-29A8B1D23245}" type="slidenum">
              <a:rPr lang="en-US" smtClean="0"/>
              <a:t>‹#›</a:t>
            </a:fld>
            <a:endParaRPr lang="en-US"/>
          </a:p>
        </p:txBody>
      </p:sp>
    </p:spTree>
    <p:extLst>
      <p:ext uri="{BB962C8B-B14F-4D97-AF65-F5344CB8AC3E}">
        <p14:creationId xmlns:p14="http://schemas.microsoft.com/office/powerpoint/2010/main" val="2978547283"/>
      </p:ext>
    </p:extLst>
  </p:cSld>
  <p:clrMap bg1="lt1" tx1="dk1" bg2="lt2" tx2="dk2" accent1="accent1" accent2="accent2" accent3="accent3" accent4="accent4" accent5="accent5" accent6="accent6" hlink="hlink" folHlink="folHlink"/>
  <p:sldLayoutIdLst>
    <p:sldLayoutId id="2147483649" r:id="rId1"/>
    <p:sldLayoutId id="2147483698" r:id="rId2"/>
    <p:sldLayoutId id="2147483684" r:id="rId3"/>
    <p:sldLayoutId id="2147483685"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35E9A2-FE36-40A3-B6D5-849CC5F4425E}" type="datetimeFigureOut">
              <a:rPr lang="en-US" smtClean="0"/>
              <a:t>6/17/2015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2B7F52-2DC5-42A7-A09F-70509A1F6CD5}" type="slidenum">
              <a:rPr lang="en-US" smtClean="0"/>
              <a:t>‹#›</a:t>
            </a:fld>
            <a:endParaRPr lang="en-US"/>
          </a:p>
        </p:txBody>
      </p:sp>
    </p:spTree>
    <p:extLst>
      <p:ext uri="{BB962C8B-B14F-4D97-AF65-F5344CB8AC3E}">
        <p14:creationId xmlns:p14="http://schemas.microsoft.com/office/powerpoint/2010/main" val="83598799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2BA45-67DD-4892-A684-71B497FC417D}" type="datetimeFigureOut">
              <a:rPr lang="en-US" smtClean="0"/>
              <a:t>6/17/2015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F5D63-F1EF-4A19-A247-D13430AEADDB}" type="slidenum">
              <a:rPr lang="en-US" smtClean="0"/>
              <a:t>‹#›</a:t>
            </a:fld>
            <a:endParaRPr lang="en-US"/>
          </a:p>
        </p:txBody>
      </p:sp>
    </p:spTree>
    <p:extLst>
      <p:ext uri="{BB962C8B-B14F-4D97-AF65-F5344CB8AC3E}">
        <p14:creationId xmlns:p14="http://schemas.microsoft.com/office/powerpoint/2010/main" val="1014271501"/>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34E76D-1F65-499D-ACAA-4DCB8FC0C522}" type="datetimeFigureOut">
              <a:rPr lang="en-US" smtClean="0"/>
              <a:t>6/17/2015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05B0E-4617-40A9-BE4F-CDF2F0D28D7F}" type="slidenum">
              <a:rPr lang="en-US" smtClean="0"/>
              <a:t>‹#›</a:t>
            </a:fld>
            <a:endParaRPr lang="en-US"/>
          </a:p>
        </p:txBody>
      </p:sp>
    </p:spTree>
    <p:extLst>
      <p:ext uri="{BB962C8B-B14F-4D97-AF65-F5344CB8AC3E}">
        <p14:creationId xmlns:p14="http://schemas.microsoft.com/office/powerpoint/2010/main" val="348928321"/>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17CC4A-06C7-43BA-BDDD-9F33797E6EAB}" type="datetimeFigureOut">
              <a:rPr lang="en-US" smtClean="0"/>
              <a:t>6/17/2015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4B02F8-16FA-4802-B761-715949C52382}" type="slidenum">
              <a:rPr lang="en-US" smtClean="0"/>
              <a:t>‹#›</a:t>
            </a:fld>
            <a:endParaRPr lang="en-US"/>
          </a:p>
        </p:txBody>
      </p:sp>
    </p:spTree>
    <p:extLst>
      <p:ext uri="{BB962C8B-B14F-4D97-AF65-F5344CB8AC3E}">
        <p14:creationId xmlns:p14="http://schemas.microsoft.com/office/powerpoint/2010/main" val="305175506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A4149D-4CDF-42DA-A6CD-2147F24C1126}" type="datetimeFigureOut">
              <a:rPr lang="en-US" smtClean="0"/>
              <a:t>6/17/2015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B545B8-7489-4734-9FDF-B61B1B6B132C}" type="slidenum">
              <a:rPr lang="en-US" smtClean="0"/>
              <a:t>‹#›</a:t>
            </a:fld>
            <a:endParaRPr lang="en-US"/>
          </a:p>
        </p:txBody>
      </p:sp>
    </p:spTree>
    <p:extLst>
      <p:ext uri="{BB962C8B-B14F-4D97-AF65-F5344CB8AC3E}">
        <p14:creationId xmlns:p14="http://schemas.microsoft.com/office/powerpoint/2010/main" val="12696959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http://sickleemergency.duke.edu/content/crisis-experiences-people-sickle-cell-disease-seeking-health-care-pain" TargetMode="Externa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447800"/>
            <a:ext cx="7924800" cy="1470025"/>
          </a:xfrm>
        </p:spPr>
        <p:txBody>
          <a:bodyPr>
            <a:noAutofit/>
          </a:bodyPr>
          <a:lstStyle/>
          <a:p>
            <a:r>
              <a:rPr lang="en-US" sz="3200" dirty="0" smtClean="0"/>
              <a:t>Sickle Cell Disease: Core Concepts for </a:t>
            </a:r>
            <a:br>
              <a:rPr lang="en-US" sz="3200" dirty="0" smtClean="0"/>
            </a:br>
            <a:r>
              <a:rPr lang="en-US" sz="3200" dirty="0" smtClean="0"/>
              <a:t>the Emergency Physician and Nurse</a:t>
            </a:r>
            <a:r>
              <a:rPr lang="en-US" sz="3800" dirty="0" smtClean="0"/>
              <a:t/>
            </a:r>
            <a:br>
              <a:rPr lang="en-US" sz="3800" dirty="0" smtClean="0"/>
            </a:br>
            <a:r>
              <a:rPr lang="en-US" sz="3800" dirty="0" smtClean="0"/>
              <a:t/>
            </a:r>
            <a:br>
              <a:rPr lang="en-US" sz="3800" dirty="0" smtClean="0"/>
            </a:br>
            <a:r>
              <a:rPr lang="en-US" sz="3200" b="1" i="1" dirty="0" smtClean="0">
                <a:solidFill>
                  <a:schemeClr val="accent2">
                    <a:lumMod val="75000"/>
                  </a:schemeClr>
                </a:solidFill>
              </a:rPr>
              <a:t>Sickle Cell Pain</a:t>
            </a:r>
            <a:endParaRPr lang="en-US" sz="3200" b="1" i="1" dirty="0">
              <a:solidFill>
                <a:schemeClr val="accent2">
                  <a:lumMod val="75000"/>
                </a:schemeClr>
              </a:solidFill>
            </a:endParaRPr>
          </a:p>
        </p:txBody>
      </p:sp>
      <p:sp>
        <p:nvSpPr>
          <p:cNvPr id="5" name="Subtitle 2"/>
          <p:cNvSpPr>
            <a:spLocks noGrp="1"/>
          </p:cNvSpPr>
          <p:nvPr>
            <p:ph type="subTitle" idx="1"/>
          </p:nvPr>
        </p:nvSpPr>
        <p:spPr>
          <a:xfrm>
            <a:off x="762000" y="4191000"/>
            <a:ext cx="6400800" cy="1143000"/>
          </a:xfrm>
        </p:spPr>
        <p:txBody>
          <a:bodyPr>
            <a:noAutofit/>
          </a:bodyPr>
          <a:lstStyle/>
          <a:p>
            <a:pPr>
              <a:spcBef>
                <a:spcPts val="0"/>
              </a:spcBef>
            </a:pPr>
            <a:r>
              <a:rPr lang="en-US" sz="1800" b="1" i="1" dirty="0">
                <a:solidFill>
                  <a:schemeClr val="tx1"/>
                </a:solidFill>
              </a:rPr>
              <a:t>Carlton Haywood Jr., </a:t>
            </a:r>
            <a:r>
              <a:rPr lang="en-US" sz="1800" dirty="0">
                <a:solidFill>
                  <a:schemeClr val="tx1"/>
                </a:solidFill>
              </a:rPr>
              <a:t>PhD, </a:t>
            </a:r>
            <a:r>
              <a:rPr lang="en-US" sz="1800" dirty="0" smtClean="0">
                <a:solidFill>
                  <a:schemeClr val="tx1"/>
                </a:solidFill>
              </a:rPr>
              <a:t>MA</a:t>
            </a:r>
          </a:p>
          <a:p>
            <a:pPr>
              <a:spcBef>
                <a:spcPts val="0"/>
              </a:spcBef>
            </a:pPr>
            <a:r>
              <a:rPr lang="en-US" sz="1800" dirty="0" smtClean="0">
                <a:solidFill>
                  <a:schemeClr val="tx1"/>
                </a:solidFill>
              </a:rPr>
              <a:t>Core </a:t>
            </a:r>
            <a:r>
              <a:rPr lang="en-US" sz="1800" dirty="0">
                <a:solidFill>
                  <a:schemeClr val="tx1"/>
                </a:solidFill>
              </a:rPr>
              <a:t>Faculty, the Johns Hopkins Berman Institute of Bioethics</a:t>
            </a:r>
          </a:p>
          <a:p>
            <a:pPr>
              <a:spcBef>
                <a:spcPts val="0"/>
              </a:spcBef>
            </a:pPr>
            <a:r>
              <a:rPr lang="en-US" sz="1800" dirty="0">
                <a:solidFill>
                  <a:schemeClr val="tx1"/>
                </a:solidFill>
              </a:rPr>
              <a:t>Assistant Professor, The Johns Hopkins School of Medicine</a:t>
            </a:r>
          </a:p>
          <a:p>
            <a:pPr>
              <a:spcBef>
                <a:spcPts val="0"/>
              </a:spcBef>
            </a:pPr>
            <a:endParaRPr lang="en-US" sz="1800" b="1" dirty="0" smtClean="0">
              <a:solidFill>
                <a:schemeClr val="tx1"/>
              </a:solidFill>
            </a:endParaRPr>
          </a:p>
          <a:p>
            <a:pPr>
              <a:spcBef>
                <a:spcPts val="0"/>
              </a:spcBef>
            </a:pPr>
            <a:r>
              <a:rPr lang="en-US" sz="1800" b="1" i="1" dirty="0">
                <a:solidFill>
                  <a:schemeClr val="tx1"/>
                </a:solidFill>
              </a:rPr>
              <a:t>  Paula Tanabe</a:t>
            </a:r>
            <a:r>
              <a:rPr lang="en-US" sz="1800" dirty="0">
                <a:solidFill>
                  <a:schemeClr val="tx1"/>
                </a:solidFill>
              </a:rPr>
              <a:t>, PhD, RN, FAEN, FAAN</a:t>
            </a:r>
          </a:p>
          <a:p>
            <a:pPr>
              <a:spcBef>
                <a:spcPts val="0"/>
              </a:spcBef>
            </a:pPr>
            <a:r>
              <a:rPr lang="en-US" sz="1800" dirty="0">
                <a:solidFill>
                  <a:schemeClr val="tx1"/>
                </a:solidFill>
              </a:rPr>
              <a:t>Associate Professor</a:t>
            </a:r>
          </a:p>
          <a:p>
            <a:pPr>
              <a:spcBef>
                <a:spcPts val="0"/>
              </a:spcBef>
            </a:pPr>
            <a:r>
              <a:rPr lang="en-US" sz="1800" dirty="0">
                <a:solidFill>
                  <a:schemeClr val="tx1"/>
                </a:solidFill>
              </a:rPr>
              <a:t>Duke University, Schools of Nursing and Medicine</a:t>
            </a:r>
          </a:p>
          <a:p>
            <a:pPr>
              <a:spcBef>
                <a:spcPts val="0"/>
              </a:spcBef>
            </a:pPr>
            <a:endParaRPr lang="en-US" sz="1800" dirty="0">
              <a:solidFill>
                <a:schemeClr val="tx1"/>
              </a:solidFill>
            </a:endParaRPr>
          </a:p>
        </p:txBody>
      </p:sp>
    </p:spTree>
    <p:extLst>
      <p:ext uri="{BB962C8B-B14F-4D97-AF65-F5344CB8AC3E}">
        <p14:creationId xmlns:p14="http://schemas.microsoft.com/office/powerpoint/2010/main" val="3582797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smtClean="0"/>
              <a:t>Addiction &amp; Substance-Abuse among Patients with SCD </a:t>
            </a:r>
            <a:endParaRPr lang="en-US" sz="3800" dirty="0"/>
          </a:p>
        </p:txBody>
      </p:sp>
      <p:sp>
        <p:nvSpPr>
          <p:cNvPr id="3" name="Content Placeholder 2"/>
          <p:cNvSpPr>
            <a:spLocks noGrp="1"/>
          </p:cNvSpPr>
          <p:nvPr>
            <p:ph idx="1"/>
          </p:nvPr>
        </p:nvSpPr>
        <p:spPr>
          <a:xfrm>
            <a:off x="457200" y="1798637"/>
            <a:ext cx="8229600" cy="4525963"/>
          </a:xfrm>
        </p:spPr>
        <p:txBody>
          <a:bodyPr>
            <a:normAutofit/>
          </a:bodyPr>
          <a:lstStyle/>
          <a:p>
            <a:r>
              <a:rPr lang="en-US" sz="2400" dirty="0" smtClean="0"/>
              <a:t>Clinician fears about contributing to, or causing, addiction to opioids among patients with SCD are a recognized barrier to the delivery of high quality pain management</a:t>
            </a:r>
          </a:p>
          <a:p>
            <a:r>
              <a:rPr lang="en-US" sz="2400" dirty="0" smtClean="0"/>
              <a:t>Multiple research studies have found the prevalence of substance abuse and addiction among patients with SCD to be </a:t>
            </a:r>
            <a:r>
              <a:rPr lang="en-US" sz="2400" u="sng" dirty="0" smtClean="0"/>
              <a:t>lower than, or at most the same as</a:t>
            </a:r>
            <a:r>
              <a:rPr lang="en-US" sz="2400" dirty="0" smtClean="0"/>
              <a:t>, that found in the general population</a:t>
            </a:r>
            <a:endParaRPr lang="en-US" sz="2400" dirty="0"/>
          </a:p>
        </p:txBody>
      </p:sp>
    </p:spTree>
    <p:extLst>
      <p:ext uri="{BB962C8B-B14F-4D97-AF65-F5344CB8AC3E}">
        <p14:creationId xmlns:p14="http://schemas.microsoft.com/office/powerpoint/2010/main" val="3204152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“High Utilizers” or “Frequent Flyers”</a:t>
            </a:r>
            <a:endParaRPr lang="en-US" sz="3800" dirty="0"/>
          </a:p>
        </p:txBody>
      </p:sp>
      <p:sp>
        <p:nvSpPr>
          <p:cNvPr id="3" name="Content Placeholder 2"/>
          <p:cNvSpPr>
            <a:spLocks noGrp="1"/>
          </p:cNvSpPr>
          <p:nvPr>
            <p:ph idx="1"/>
          </p:nvPr>
        </p:nvSpPr>
        <p:spPr/>
        <p:txBody>
          <a:bodyPr>
            <a:normAutofit/>
          </a:bodyPr>
          <a:lstStyle/>
          <a:p>
            <a:r>
              <a:rPr lang="en-US" sz="2400" dirty="0" smtClean="0"/>
              <a:t>There is a known subset of patients with SCD that contributes a disproportionate amount of ED utilization</a:t>
            </a:r>
          </a:p>
          <a:p>
            <a:r>
              <a:rPr lang="en-US" sz="2400" dirty="0" smtClean="0"/>
              <a:t>This high-utilizing subset also has been shown to have more severe disease requiring treatment</a:t>
            </a:r>
            <a:endParaRPr lang="en-US" sz="2400" dirty="0"/>
          </a:p>
        </p:txBody>
      </p:sp>
    </p:spTree>
    <p:extLst>
      <p:ext uri="{BB962C8B-B14F-4D97-AF65-F5344CB8AC3E}">
        <p14:creationId xmlns:p14="http://schemas.microsoft.com/office/powerpoint/2010/main" val="3795383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smtClean="0"/>
              <a:t>Recommendations for Emergency Department Triage of SCD</a:t>
            </a:r>
            <a:endParaRPr lang="en-US" sz="3800" dirty="0"/>
          </a:p>
        </p:txBody>
      </p:sp>
      <p:sp>
        <p:nvSpPr>
          <p:cNvPr id="3" name="Content Placeholder 2"/>
          <p:cNvSpPr>
            <a:spLocks noGrp="1"/>
          </p:cNvSpPr>
          <p:nvPr>
            <p:ph idx="1"/>
          </p:nvPr>
        </p:nvSpPr>
        <p:spPr>
          <a:xfrm>
            <a:off x="457200" y="1722437"/>
            <a:ext cx="8229600" cy="4525963"/>
          </a:xfrm>
        </p:spPr>
        <p:txBody>
          <a:bodyPr>
            <a:normAutofit/>
          </a:bodyPr>
          <a:lstStyle/>
          <a:p>
            <a:r>
              <a:rPr lang="en-US" sz="2400" dirty="0" smtClean="0"/>
              <a:t>The Emergency Severity Index identifies acute sickle cell crisis as a condition that warrants a level 2 (high risk) emergency department triage assignment if pain report is </a:t>
            </a:r>
            <a:r>
              <a:rPr lang="en-US" sz="2400" u="sng" dirty="0" smtClean="0"/>
              <a:t>&gt;</a:t>
            </a:r>
            <a:r>
              <a:rPr lang="en-US" sz="2400" dirty="0" smtClean="0"/>
              <a:t> 7/10:</a:t>
            </a:r>
          </a:p>
          <a:p>
            <a:pPr lvl="1"/>
            <a:r>
              <a:rPr lang="en-US" sz="2400" dirty="0"/>
              <a:t>“</a:t>
            </a:r>
            <a:r>
              <a:rPr lang="en-US" sz="2200" i="1" dirty="0"/>
              <a:t>Sickle cell disease requires immediate medical attention because of the severity of the patient's pain, which is caused by the sickle cells occluding small and sometimes large blood vessels. Rapid analgesic management will help prevent the crisis from progressing to the point where hospitalization will be unavoidable</a:t>
            </a:r>
            <a:r>
              <a:rPr lang="en-US" sz="2200" i="1" dirty="0" smtClean="0"/>
              <a:t>.</a:t>
            </a:r>
            <a:r>
              <a:rPr lang="en-US" sz="2200" dirty="0" smtClean="0"/>
              <a:t>”</a:t>
            </a:r>
            <a:r>
              <a:rPr lang="en-US" sz="2200" baseline="30000" dirty="0" smtClean="0"/>
              <a:t>3</a:t>
            </a:r>
            <a:endParaRPr lang="en-US" sz="2200" dirty="0"/>
          </a:p>
        </p:txBody>
      </p:sp>
    </p:spTree>
    <p:extLst>
      <p:ext uri="{BB962C8B-B14F-4D97-AF65-F5344CB8AC3E}">
        <p14:creationId xmlns:p14="http://schemas.microsoft.com/office/powerpoint/2010/main" val="795807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Patient Pain Coping Behaviors</a:t>
            </a:r>
            <a:endParaRPr lang="en-US" sz="3800" dirty="0"/>
          </a:p>
        </p:txBody>
      </p:sp>
      <p:sp>
        <p:nvSpPr>
          <p:cNvPr id="3" name="Content Placeholder 2"/>
          <p:cNvSpPr>
            <a:spLocks noGrp="1"/>
          </p:cNvSpPr>
          <p:nvPr>
            <p:ph idx="1"/>
          </p:nvPr>
        </p:nvSpPr>
        <p:spPr/>
        <p:txBody>
          <a:bodyPr>
            <a:noAutofit/>
          </a:bodyPr>
          <a:lstStyle/>
          <a:p>
            <a:r>
              <a:rPr lang="en-US" sz="2400" dirty="0" smtClean="0"/>
              <a:t>There is great variation in patient’s ability to cope with pain and in the expressions they exhibit while in severe pain</a:t>
            </a:r>
          </a:p>
          <a:p>
            <a:r>
              <a:rPr lang="en-US" sz="2400" dirty="0" smtClean="0"/>
              <a:t>Patients may not express as much distress in their appearance as clinicians might assume given the patient’s reported level of severe pain</a:t>
            </a:r>
          </a:p>
          <a:p>
            <a:r>
              <a:rPr lang="en-US" sz="2400" dirty="0" smtClean="0"/>
              <a:t>A patient with SCD is able to watch TV, talk on the telephone, talk with visitors, or appear relatively comfortable &amp; still be in severe pain in need of aggressive treatment &amp; close monitoring</a:t>
            </a:r>
          </a:p>
          <a:p>
            <a:r>
              <a:rPr lang="en-US" sz="2400" dirty="0" smtClean="0"/>
              <a:t>These behaviors &amp; responses to pain are a subset of the coping skills patients have developed from years of experiencing painful episodes</a:t>
            </a:r>
          </a:p>
        </p:txBody>
      </p:sp>
    </p:spTree>
    <p:extLst>
      <p:ext uri="{BB962C8B-B14F-4D97-AF65-F5344CB8AC3E}">
        <p14:creationId xmlns:p14="http://schemas.microsoft.com/office/powerpoint/2010/main" val="3079767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smtClean="0">
                <a:solidFill>
                  <a:srgbClr val="C00000"/>
                </a:solidFill>
                <a:latin typeface="Times New Roman" panose="02020603050405020304" pitchFamily="18" charset="0"/>
                <a:cs typeface="Times New Roman" panose="02020603050405020304" pitchFamily="18" charset="0"/>
              </a:rPr>
              <a:t>Clinical </a:t>
            </a:r>
            <a:r>
              <a:rPr lang="en-US" sz="3800" b="1" dirty="0" smtClean="0">
                <a:solidFill>
                  <a:srgbClr val="C00000"/>
                </a:solidFill>
                <a:latin typeface="Times New Roman" panose="02020603050405020304" pitchFamily="18" charset="0"/>
                <a:cs typeface="Times New Roman" panose="02020603050405020304" pitchFamily="18" charset="0"/>
              </a:rPr>
              <a:t>Scenario</a:t>
            </a:r>
            <a:endParaRPr lang="en-US" sz="38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hlinkClick r:id="rId2"/>
              </a:rPr>
              <a:t>http://</a:t>
            </a:r>
            <a:r>
              <a:rPr lang="en-US" sz="2400" dirty="0" smtClean="0">
                <a:latin typeface="Times New Roman" panose="02020603050405020304" pitchFamily="18" charset="0"/>
                <a:cs typeface="Times New Roman" panose="02020603050405020304" pitchFamily="18" charset="0"/>
                <a:hlinkClick r:id="rId2"/>
              </a:rPr>
              <a:t>sickleemergency.duke.edu/content/crisis-experiences-people-sickle-cell-disease-seeking-health-care-pain</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Cut and paste this link into your browser to watch </a:t>
            </a:r>
            <a:r>
              <a:rPr lang="en-US" sz="2400" smtClean="0">
                <a:latin typeface="Times New Roman" panose="02020603050405020304" pitchFamily="18" charset="0"/>
                <a:cs typeface="Times New Roman" panose="02020603050405020304" pitchFamily="18" charset="0"/>
              </a:rPr>
              <a:t>this short video</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8131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Posttest- </a:t>
            </a:r>
            <a:r>
              <a:rPr lang="en-US" sz="3800" dirty="0"/>
              <a:t>Question 1</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The following are reliable, objective indicators of acute </a:t>
            </a:r>
            <a:r>
              <a:rPr lang="en-US" sz="2400" dirty="0"/>
              <a:t>s</a:t>
            </a:r>
            <a:r>
              <a:rPr lang="en-US" sz="2400" dirty="0" smtClean="0"/>
              <a:t>ickle cell </a:t>
            </a:r>
            <a:r>
              <a:rPr lang="en-US" sz="2400" dirty="0"/>
              <a:t>d</a:t>
            </a:r>
            <a:r>
              <a:rPr lang="en-US" sz="2400" dirty="0" smtClean="0"/>
              <a:t>isease (SCD) pain</a:t>
            </a:r>
          </a:p>
          <a:p>
            <a:pPr marL="914400" lvl="1" indent="-457200">
              <a:buFont typeface="+mj-lt"/>
              <a:buAutoNum type="alphaLcPeriod"/>
            </a:pPr>
            <a:r>
              <a:rPr lang="en-US" sz="2400" dirty="0" smtClean="0"/>
              <a:t>Elevated blood pressure</a:t>
            </a:r>
          </a:p>
          <a:p>
            <a:pPr marL="914400" lvl="1" indent="-457200">
              <a:buFont typeface="+mj-lt"/>
              <a:buAutoNum type="alphaLcPeriod"/>
            </a:pPr>
            <a:r>
              <a:rPr lang="en-US" sz="2400" dirty="0" smtClean="0"/>
              <a:t>Blood/Oxygen saturation level below 92%</a:t>
            </a:r>
          </a:p>
          <a:p>
            <a:pPr marL="914400" lvl="1" indent="-457200">
              <a:buFont typeface="+mj-lt"/>
              <a:buAutoNum type="alphaLcPeriod"/>
            </a:pPr>
            <a:r>
              <a:rPr lang="en-US" sz="2400" dirty="0" smtClean="0"/>
              <a:t>Hemoglobin below 8</a:t>
            </a:r>
          </a:p>
          <a:p>
            <a:pPr marL="914400" lvl="1" indent="-457200">
              <a:buFont typeface="+mj-lt"/>
              <a:buAutoNum type="alphaLcPeriod"/>
            </a:pPr>
            <a:r>
              <a:rPr lang="en-US" sz="2400" dirty="0" smtClean="0"/>
              <a:t>All of the above</a:t>
            </a:r>
          </a:p>
          <a:p>
            <a:pPr marL="914400" lvl="1" indent="-457200">
              <a:buFont typeface="+mj-lt"/>
              <a:buAutoNum type="alphaLcPeriod"/>
            </a:pPr>
            <a:r>
              <a:rPr lang="en-US" sz="2400" dirty="0" smtClean="0"/>
              <a:t>None of the above</a:t>
            </a:r>
            <a:endParaRPr lang="en-US" sz="2400" dirty="0"/>
          </a:p>
        </p:txBody>
      </p:sp>
    </p:spTree>
    <p:extLst>
      <p:ext uri="{BB962C8B-B14F-4D97-AF65-F5344CB8AC3E}">
        <p14:creationId xmlns:p14="http://schemas.microsoft.com/office/powerpoint/2010/main" val="30425951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Posttest- </a:t>
            </a:r>
            <a:r>
              <a:rPr lang="en-US" sz="3800" dirty="0"/>
              <a:t>Question </a:t>
            </a:r>
            <a:r>
              <a:rPr lang="en-US" sz="3800" dirty="0" smtClean="0"/>
              <a:t>2</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An acute sickle-cell pain crisis with no other accompanying complications, &amp; reported pain level of 8/10, is appropriately assigned a triage level of 3 using the Emergency Severity Index recommendations</a:t>
            </a:r>
          </a:p>
          <a:p>
            <a:pPr marL="914400" lvl="1" indent="-457200">
              <a:buFont typeface="+mj-lt"/>
              <a:buAutoNum type="alphaLcPeriod"/>
            </a:pPr>
            <a:r>
              <a:rPr lang="en-US" sz="2400" dirty="0" smtClean="0"/>
              <a:t>True</a:t>
            </a:r>
          </a:p>
          <a:p>
            <a:pPr marL="914400" lvl="1" indent="-457200">
              <a:buFont typeface="+mj-lt"/>
              <a:buAutoNum type="alphaLcPeriod"/>
            </a:pPr>
            <a:r>
              <a:rPr lang="en-US" sz="2400" dirty="0" smtClean="0"/>
              <a:t>False</a:t>
            </a:r>
            <a:endParaRPr lang="en-US" sz="2400" dirty="0"/>
          </a:p>
        </p:txBody>
      </p:sp>
    </p:spTree>
    <p:extLst>
      <p:ext uri="{BB962C8B-B14F-4D97-AF65-F5344CB8AC3E}">
        <p14:creationId xmlns:p14="http://schemas.microsoft.com/office/powerpoint/2010/main" val="18590433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Posttest Answers &amp; Rationale </a:t>
            </a:r>
            <a:endParaRPr lang="en-US" sz="3800" dirty="0"/>
          </a:p>
        </p:txBody>
      </p:sp>
      <p:sp>
        <p:nvSpPr>
          <p:cNvPr id="3" name="Content Placeholder 2"/>
          <p:cNvSpPr>
            <a:spLocks noGrp="1"/>
          </p:cNvSpPr>
          <p:nvPr>
            <p:ph idx="1"/>
          </p:nvPr>
        </p:nvSpPr>
        <p:spPr>
          <a:xfrm>
            <a:off x="457200" y="1600200"/>
            <a:ext cx="8229600" cy="4800600"/>
          </a:xfrm>
        </p:spPr>
        <p:txBody>
          <a:bodyPr>
            <a:normAutofit/>
          </a:bodyPr>
          <a:lstStyle/>
          <a:p>
            <a:r>
              <a:rPr lang="en-US" sz="2400" b="1" i="1" dirty="0" smtClean="0"/>
              <a:t>Question 1</a:t>
            </a:r>
          </a:p>
          <a:p>
            <a:pPr lvl="1"/>
            <a:r>
              <a:rPr lang="en-US" sz="2200" dirty="0" smtClean="0"/>
              <a:t>Answer :  e) </a:t>
            </a:r>
            <a:r>
              <a:rPr lang="en-US" sz="2200" dirty="0"/>
              <a:t>None of the </a:t>
            </a:r>
            <a:r>
              <a:rPr lang="en-US" sz="2200" dirty="0" smtClean="0"/>
              <a:t>above</a:t>
            </a:r>
          </a:p>
          <a:p>
            <a:pPr lvl="1"/>
            <a:r>
              <a:rPr lang="en-US" sz="2200" dirty="0" smtClean="0"/>
              <a:t>Rationale: There </a:t>
            </a:r>
            <a:r>
              <a:rPr lang="en-US" sz="2200" dirty="0"/>
              <a:t>are no reliable, objective indicators of acute SCD pain.  Patient self-report is the gold standard of pain measurement</a:t>
            </a:r>
          </a:p>
          <a:p>
            <a:r>
              <a:rPr lang="en-US" sz="2400" b="1" i="1" dirty="0" smtClean="0"/>
              <a:t>Question 2</a:t>
            </a:r>
          </a:p>
          <a:p>
            <a:pPr lvl="1"/>
            <a:r>
              <a:rPr lang="en-US" sz="2200" dirty="0"/>
              <a:t>Answer</a:t>
            </a:r>
            <a:r>
              <a:rPr lang="en-US" sz="2200" dirty="0" smtClean="0"/>
              <a:t>: b) </a:t>
            </a:r>
            <a:r>
              <a:rPr lang="en-US" sz="2200" dirty="0"/>
              <a:t>False</a:t>
            </a:r>
          </a:p>
          <a:p>
            <a:pPr lvl="1"/>
            <a:r>
              <a:rPr lang="en-US" sz="2200" dirty="0" smtClean="0"/>
              <a:t> Rationale: The </a:t>
            </a:r>
            <a:r>
              <a:rPr lang="en-US" sz="2200" dirty="0"/>
              <a:t>Emergency Severity Index recommendation for an acute SCD pain crisis with a report of severe (&gt;7/10) pain is a level 2 triage rating (high-risk</a:t>
            </a:r>
            <a:r>
              <a:rPr lang="en-US" sz="2200" dirty="0" smtClean="0"/>
              <a:t>)</a:t>
            </a:r>
            <a:endParaRPr lang="en-US" sz="2200" dirty="0"/>
          </a:p>
        </p:txBody>
      </p:sp>
    </p:spTree>
    <p:extLst>
      <p:ext uri="{BB962C8B-B14F-4D97-AF65-F5344CB8AC3E}">
        <p14:creationId xmlns:p14="http://schemas.microsoft.com/office/powerpoint/2010/main" val="448066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a:bodyPr>
          <a:lstStyle/>
          <a:p>
            <a:r>
              <a:rPr lang="en-US" sz="3800" dirty="0" smtClean="0"/>
              <a:t>References</a:t>
            </a:r>
            <a:endParaRPr lang="en-US" sz="3800" dirty="0"/>
          </a:p>
        </p:txBody>
      </p:sp>
      <p:sp>
        <p:nvSpPr>
          <p:cNvPr id="3" name="Content Placeholder 2"/>
          <p:cNvSpPr>
            <a:spLocks noGrp="1"/>
          </p:cNvSpPr>
          <p:nvPr>
            <p:ph idx="1"/>
          </p:nvPr>
        </p:nvSpPr>
        <p:spPr>
          <a:xfrm>
            <a:off x="457200" y="914400"/>
            <a:ext cx="8382000" cy="4373563"/>
          </a:xfrm>
        </p:spPr>
        <p:txBody>
          <a:bodyPr>
            <a:noAutofit/>
          </a:bodyPr>
          <a:lstStyle/>
          <a:p>
            <a:pPr marL="228600" indent="-228600">
              <a:buFont typeface="+mj-lt"/>
              <a:buAutoNum type="arabicPeriod"/>
            </a:pPr>
            <a:r>
              <a:rPr lang="en-US" sz="1400" dirty="0"/>
              <a:t>Carroll, C.P., C. Haywood Jr, P. Fagan &amp; S. </a:t>
            </a:r>
            <a:r>
              <a:rPr lang="en-US" sz="1400" dirty="0" err="1"/>
              <a:t>Lanzkron</a:t>
            </a:r>
            <a:r>
              <a:rPr lang="en-US" sz="1400" dirty="0"/>
              <a:t>. (2009). The course and correlates of high hospital utilization in sickle cell disease: Evidence from a large, urban Medicaid managed care organization. American Journal of Hematology 84, 666-670</a:t>
            </a:r>
            <a:r>
              <a:rPr lang="en-US" sz="1400" dirty="0" smtClean="0"/>
              <a:t>.</a:t>
            </a:r>
          </a:p>
          <a:p>
            <a:pPr marL="228600" indent="-228600">
              <a:buFont typeface="+mj-lt"/>
              <a:buAutoNum type="arabicPeriod"/>
            </a:pPr>
            <a:r>
              <a:rPr lang="en-US" sz="1400" dirty="0"/>
              <a:t>Carroll, C.P., C. Haywood Jr &amp; S. </a:t>
            </a:r>
            <a:r>
              <a:rPr lang="en-US" sz="1400" dirty="0" err="1"/>
              <a:t>Lanzkron</a:t>
            </a:r>
            <a:r>
              <a:rPr lang="en-US" sz="1400" dirty="0"/>
              <a:t>. (2011). Prediction of onset and course of high hospital utilization in sickle cell disease. Journal of Hospital Medicine : An Official Publication of the Society of Hospital Medicine 6, 248-255</a:t>
            </a:r>
            <a:r>
              <a:rPr lang="en-US" sz="1400" dirty="0" smtClean="0"/>
              <a:t>.</a:t>
            </a:r>
          </a:p>
          <a:p>
            <a:pPr marL="228600" indent="-228600">
              <a:buFont typeface="+mj-lt"/>
              <a:buAutoNum type="arabicPeriod"/>
            </a:pPr>
            <a:r>
              <a:rPr lang="en-US" sz="1400" dirty="0" err="1" smtClean="0"/>
              <a:t>Gilboy</a:t>
            </a:r>
            <a:r>
              <a:rPr lang="en-US" sz="1400" dirty="0"/>
              <a:t>, N., P. Tanabe, D. Travers &amp; A. </a:t>
            </a:r>
            <a:r>
              <a:rPr lang="en-US" sz="1400" dirty="0" err="1"/>
              <a:t>Rosenau</a:t>
            </a:r>
            <a:r>
              <a:rPr lang="en-US" sz="1400" dirty="0"/>
              <a:t>. Emergency Severity Index (ESI): A Triage Tool for Emergency Department Care, Version 4. Implementation Handbook 2012 Edition. Anonymous Rockville, </a:t>
            </a:r>
            <a:r>
              <a:rPr lang="en-US" sz="1400" dirty="0" err="1"/>
              <a:t>MD:Agency</a:t>
            </a:r>
            <a:r>
              <a:rPr lang="en-US" sz="1400" dirty="0"/>
              <a:t> for Healthcare Research and Quality (2011</a:t>
            </a:r>
            <a:r>
              <a:rPr lang="en-US" sz="1400" dirty="0" smtClean="0"/>
              <a:t>).</a:t>
            </a:r>
          </a:p>
          <a:p>
            <a:pPr marL="228600" indent="-228600">
              <a:buFont typeface="+mj-lt"/>
              <a:buAutoNum type="arabicPeriod"/>
            </a:pPr>
            <a:r>
              <a:rPr lang="en-US" sz="1400" dirty="0"/>
              <a:t>Haywood, </a:t>
            </a:r>
            <a:r>
              <a:rPr lang="en-US" sz="1400" dirty="0" err="1"/>
              <a:t>C.,Jr</a:t>
            </a:r>
            <a:r>
              <a:rPr lang="en-US" sz="1400" dirty="0"/>
              <a:t>, M.C. Beach, S. </a:t>
            </a:r>
            <a:r>
              <a:rPr lang="en-US" sz="1400" dirty="0" err="1"/>
              <a:t>Lanzkron</a:t>
            </a:r>
            <a:r>
              <a:rPr lang="en-US" sz="1400" dirty="0"/>
              <a:t>, J.J. </a:t>
            </a:r>
            <a:r>
              <a:rPr lang="en-US" sz="1400" dirty="0" err="1"/>
              <a:t>Strouse</a:t>
            </a:r>
            <a:r>
              <a:rPr lang="en-US" sz="1400" dirty="0"/>
              <a:t>, R. Wilson, H. Park, C. </a:t>
            </a:r>
            <a:r>
              <a:rPr lang="en-US" sz="1400" dirty="0" err="1"/>
              <a:t>Witkop</a:t>
            </a:r>
            <a:r>
              <a:rPr lang="en-US" sz="1400" dirty="0"/>
              <a:t>, et al. (2009). A systematic review of barriers and interventions to improve appropriate use of therapies for sickle cell disease. Journal of the National Medical Association 101, 1022-1033</a:t>
            </a:r>
            <a:r>
              <a:rPr lang="en-US" sz="1400" dirty="0" smtClean="0"/>
              <a:t>.</a:t>
            </a:r>
            <a:endParaRPr lang="en-US" sz="1400" dirty="0"/>
          </a:p>
          <a:p>
            <a:pPr marL="228600" indent="-228600">
              <a:buFont typeface="+mj-lt"/>
              <a:buAutoNum type="arabicPeriod"/>
            </a:pPr>
            <a:r>
              <a:rPr lang="en-US" sz="1400" dirty="0" smtClean="0"/>
              <a:t>Jacob</a:t>
            </a:r>
            <a:r>
              <a:rPr lang="en-US" sz="1400" dirty="0"/>
              <a:t>, E. &amp; American Pain Society. (2001). Pain management in sickle cell disease. Pain Management Nursing : Official Journal of the American Society of Pain Management Nurses 2, 121-131</a:t>
            </a:r>
            <a:r>
              <a:rPr lang="en-US" sz="1400" dirty="0" smtClean="0"/>
              <a:t>.</a:t>
            </a:r>
            <a:endParaRPr lang="en-US" sz="1400" dirty="0"/>
          </a:p>
          <a:p>
            <a:pPr marL="228600" indent="-228600">
              <a:buFont typeface="+mj-lt"/>
              <a:buAutoNum type="arabicPeriod"/>
            </a:pPr>
            <a:r>
              <a:rPr lang="en-US" sz="1400" dirty="0" smtClean="0"/>
              <a:t>Rees</a:t>
            </a:r>
            <a:r>
              <a:rPr lang="en-US" sz="1400" dirty="0"/>
              <a:t>, D.C., A.D. </a:t>
            </a:r>
            <a:r>
              <a:rPr lang="en-US" sz="1400" dirty="0" err="1"/>
              <a:t>Olujohungbe</a:t>
            </a:r>
            <a:r>
              <a:rPr lang="en-US" sz="1400" dirty="0"/>
              <a:t>, N.E. Parker, A.D. Stephens, P. </a:t>
            </a:r>
            <a:r>
              <a:rPr lang="en-US" sz="1400" dirty="0" err="1"/>
              <a:t>Telfer</a:t>
            </a:r>
            <a:r>
              <a:rPr lang="en-US" sz="1400" dirty="0"/>
              <a:t>, J. Wright &amp; British Committee for Standards in </a:t>
            </a:r>
            <a:r>
              <a:rPr lang="en-US" sz="1400" dirty="0" err="1"/>
              <a:t>Haematology</a:t>
            </a:r>
            <a:r>
              <a:rPr lang="en-US" sz="1400" dirty="0"/>
              <a:t> General </a:t>
            </a:r>
            <a:r>
              <a:rPr lang="en-US" sz="1400" dirty="0" err="1"/>
              <a:t>Haematology</a:t>
            </a:r>
            <a:r>
              <a:rPr lang="en-US" sz="1400" dirty="0"/>
              <a:t> Task Force by the Sickle Cell Working Party. (2003). Guidelines for the management of the acute painful crisis in sickle cell disease. British Journal of </a:t>
            </a:r>
            <a:r>
              <a:rPr lang="en-US" sz="1400" dirty="0" err="1"/>
              <a:t>Haematology</a:t>
            </a:r>
            <a:r>
              <a:rPr lang="en-US" sz="1400" dirty="0"/>
              <a:t> 120, 744-752</a:t>
            </a:r>
            <a:r>
              <a:rPr lang="en-US" sz="1400" dirty="0" smtClean="0"/>
              <a:t>.</a:t>
            </a:r>
            <a:endParaRPr lang="en-US" sz="1400" dirty="0"/>
          </a:p>
          <a:p>
            <a:pPr marL="228600" indent="-228600">
              <a:buFont typeface="+mj-lt"/>
              <a:buAutoNum type="arabicPeriod"/>
            </a:pPr>
            <a:r>
              <a:rPr lang="en-US" sz="1400" dirty="0"/>
              <a:t>Smith, W.R., L.T. </a:t>
            </a:r>
            <a:r>
              <a:rPr lang="en-US" sz="1400" dirty="0" err="1"/>
              <a:t>Penberthy</a:t>
            </a:r>
            <a:r>
              <a:rPr lang="en-US" sz="1400" dirty="0"/>
              <a:t>, V.E. </a:t>
            </a:r>
            <a:r>
              <a:rPr lang="en-US" sz="1400" dirty="0" err="1"/>
              <a:t>Bovbjerg</a:t>
            </a:r>
            <a:r>
              <a:rPr lang="en-US" sz="1400" dirty="0"/>
              <a:t>, D.K. </a:t>
            </a:r>
            <a:r>
              <a:rPr lang="en-US" sz="1400" dirty="0" err="1"/>
              <a:t>McClish</a:t>
            </a:r>
            <a:r>
              <a:rPr lang="en-US" sz="1400" dirty="0"/>
              <a:t>, J.D. Roberts, B. </a:t>
            </a:r>
            <a:r>
              <a:rPr lang="en-US" sz="1400" dirty="0" err="1"/>
              <a:t>Dahman</a:t>
            </a:r>
            <a:r>
              <a:rPr lang="en-US" sz="1400" dirty="0"/>
              <a:t>, I.P. </a:t>
            </a:r>
            <a:r>
              <a:rPr lang="en-US" sz="1400" dirty="0" err="1"/>
              <a:t>Aisiku</a:t>
            </a:r>
            <a:r>
              <a:rPr lang="en-US" sz="1400" dirty="0"/>
              <a:t>, et al. (2008). Daily assessment of pain in adults with sickle cell disease. Annals of Internal Medicine 148, 94-101</a:t>
            </a:r>
            <a:r>
              <a:rPr lang="en-US" sz="1400" dirty="0" smtClean="0"/>
              <a:t>.</a:t>
            </a:r>
          </a:p>
          <a:p>
            <a:pPr marL="228600" indent="-228600">
              <a:buFont typeface="+mj-lt"/>
              <a:buAutoNum type="arabicPeriod"/>
            </a:pPr>
            <a:r>
              <a:rPr lang="en-US" sz="1400" dirty="0" smtClean="0"/>
              <a:t>Smith</a:t>
            </a:r>
            <a:r>
              <a:rPr lang="en-US" sz="1400" dirty="0"/>
              <a:t>, W.R. &amp; M. Scherer. (2010). Sickle-cell pain: advances in epidemiology and etiology. Hematology / the Education Program of the American Society of </a:t>
            </a:r>
            <a:r>
              <a:rPr lang="en-US" sz="1400" dirty="0" err="1"/>
              <a:t>Hematology.American</a:t>
            </a:r>
            <a:r>
              <a:rPr lang="en-US" sz="1400" dirty="0"/>
              <a:t> Society of </a:t>
            </a:r>
            <a:r>
              <a:rPr lang="en-US" sz="1400" dirty="0" err="1"/>
              <a:t>Hematology.Education</a:t>
            </a:r>
            <a:r>
              <a:rPr lang="en-US" sz="1400" dirty="0"/>
              <a:t> Program 2010, 409-415</a:t>
            </a:r>
            <a:r>
              <a:rPr lang="en-US" sz="1400" dirty="0" smtClean="0"/>
              <a:t>.</a:t>
            </a:r>
            <a:endParaRPr lang="en-US" sz="1400" dirty="0"/>
          </a:p>
          <a:p>
            <a:pPr marL="228600" indent="-228600">
              <a:buFont typeface="+mj-lt"/>
              <a:buAutoNum type="arabicPeriod"/>
            </a:pPr>
            <a:r>
              <a:rPr lang="en-US" sz="1400" dirty="0" smtClean="0"/>
              <a:t>Solomon</a:t>
            </a:r>
            <a:r>
              <a:rPr lang="en-US" sz="1400" dirty="0"/>
              <a:t>, L.R. (2008). Treatment and prevention of pain due to </a:t>
            </a:r>
            <a:r>
              <a:rPr lang="en-US" sz="1400" dirty="0" err="1"/>
              <a:t>vaso</a:t>
            </a:r>
            <a:r>
              <a:rPr lang="en-US" sz="1400" dirty="0"/>
              <a:t>-occlusive crises in adults with sickle cell disease: an educational void. Blood 111, 997-1003.</a:t>
            </a:r>
          </a:p>
        </p:txBody>
      </p:sp>
    </p:spTree>
    <p:extLst>
      <p:ext uri="{BB962C8B-B14F-4D97-AF65-F5344CB8AC3E}">
        <p14:creationId xmlns:p14="http://schemas.microsoft.com/office/powerpoint/2010/main" val="360839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dirty="0" smtClean="0"/>
              <a:t>Objectives</a:t>
            </a:r>
            <a:endParaRPr lang="en-US" sz="3800" b="1" dirty="0"/>
          </a:p>
        </p:txBody>
      </p:sp>
      <p:sp>
        <p:nvSpPr>
          <p:cNvPr id="3" name="Content Placeholder 2"/>
          <p:cNvSpPr>
            <a:spLocks noGrp="1"/>
          </p:cNvSpPr>
          <p:nvPr>
            <p:ph idx="1"/>
          </p:nvPr>
        </p:nvSpPr>
        <p:spPr/>
        <p:txBody>
          <a:bodyPr>
            <a:normAutofit/>
          </a:bodyPr>
          <a:lstStyle/>
          <a:p>
            <a:r>
              <a:rPr lang="en-US" sz="2400" dirty="0"/>
              <a:t>Identify indicators of pain which are NOT reliable for individuals experiencing a </a:t>
            </a:r>
            <a:r>
              <a:rPr lang="en-US" sz="2400" dirty="0" err="1" smtClean="0"/>
              <a:t>vaso</a:t>
            </a:r>
            <a:r>
              <a:rPr lang="en-US" sz="2400" dirty="0" smtClean="0"/>
              <a:t>-occlusive Crisis (VOC</a:t>
            </a:r>
            <a:r>
              <a:rPr lang="en-US" sz="2400" dirty="0"/>
              <a:t>)</a:t>
            </a:r>
          </a:p>
          <a:p>
            <a:r>
              <a:rPr lang="en-US" sz="2400" dirty="0"/>
              <a:t>Accurately assign a triage category for an individual presenting with severe pain and a </a:t>
            </a:r>
            <a:r>
              <a:rPr lang="en-US" sz="2400" dirty="0" smtClean="0"/>
              <a:t>VOC</a:t>
            </a:r>
            <a:endParaRPr lang="en-US" sz="2400" dirty="0"/>
          </a:p>
          <a:p>
            <a:endParaRPr lang="en-US" sz="2400" dirty="0"/>
          </a:p>
        </p:txBody>
      </p:sp>
    </p:spTree>
    <p:extLst>
      <p:ext uri="{BB962C8B-B14F-4D97-AF65-F5344CB8AC3E}">
        <p14:creationId xmlns:p14="http://schemas.microsoft.com/office/powerpoint/2010/main" val="193107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Pretest- Question 1</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The following are reliable, objective indicators of acute </a:t>
            </a:r>
            <a:r>
              <a:rPr lang="en-US" sz="2400" dirty="0"/>
              <a:t>s</a:t>
            </a:r>
            <a:r>
              <a:rPr lang="en-US" sz="2400" dirty="0" smtClean="0"/>
              <a:t>ickle cell </a:t>
            </a:r>
            <a:r>
              <a:rPr lang="en-US" sz="2400" dirty="0"/>
              <a:t>d</a:t>
            </a:r>
            <a:r>
              <a:rPr lang="en-US" sz="2400" dirty="0" smtClean="0"/>
              <a:t>isease (SCD) pain</a:t>
            </a:r>
          </a:p>
          <a:p>
            <a:pPr marL="914400" lvl="1" indent="-457200">
              <a:buFont typeface="+mj-lt"/>
              <a:buAutoNum type="alphaLcPeriod"/>
            </a:pPr>
            <a:r>
              <a:rPr lang="en-US" sz="2400" dirty="0" smtClean="0"/>
              <a:t>Elevated blood pressure</a:t>
            </a:r>
          </a:p>
          <a:p>
            <a:pPr marL="914400" lvl="1" indent="-457200">
              <a:buFont typeface="+mj-lt"/>
              <a:buAutoNum type="alphaLcPeriod"/>
            </a:pPr>
            <a:r>
              <a:rPr lang="en-US" sz="2400" dirty="0" smtClean="0"/>
              <a:t>Blood/Oxygen saturation level below 92%</a:t>
            </a:r>
          </a:p>
          <a:p>
            <a:pPr marL="914400" lvl="1" indent="-457200">
              <a:buFont typeface="+mj-lt"/>
              <a:buAutoNum type="alphaLcPeriod"/>
            </a:pPr>
            <a:r>
              <a:rPr lang="en-US" sz="2400" dirty="0" smtClean="0"/>
              <a:t>Hemoglobin below 8</a:t>
            </a:r>
          </a:p>
          <a:p>
            <a:pPr marL="914400" lvl="1" indent="-457200">
              <a:buFont typeface="+mj-lt"/>
              <a:buAutoNum type="alphaLcPeriod"/>
            </a:pPr>
            <a:r>
              <a:rPr lang="en-US" sz="2400" dirty="0" smtClean="0"/>
              <a:t>All of the above</a:t>
            </a:r>
          </a:p>
          <a:p>
            <a:pPr marL="914400" lvl="1" indent="-457200">
              <a:buFont typeface="+mj-lt"/>
              <a:buAutoNum type="alphaLcPeriod"/>
            </a:pPr>
            <a:r>
              <a:rPr lang="en-US" sz="2400" dirty="0" smtClean="0"/>
              <a:t>None of the above</a:t>
            </a:r>
            <a:endParaRPr lang="en-US" sz="2400" dirty="0"/>
          </a:p>
        </p:txBody>
      </p:sp>
    </p:spTree>
    <p:extLst>
      <p:ext uri="{BB962C8B-B14F-4D97-AF65-F5344CB8AC3E}">
        <p14:creationId xmlns:p14="http://schemas.microsoft.com/office/powerpoint/2010/main" val="80716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Pretest- Question </a:t>
            </a:r>
            <a:r>
              <a:rPr lang="en-US" sz="3800" dirty="0" smtClean="0"/>
              <a:t>2</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An acute sickle-cell pain crisis with no other accompanying complications, &amp; reported pain level of 8/10, is appropriately assigned a triage level of 3 using the Emergency Severity Index recommendations</a:t>
            </a:r>
          </a:p>
          <a:p>
            <a:pPr marL="914400" lvl="1" indent="-457200">
              <a:buFont typeface="+mj-lt"/>
              <a:buAutoNum type="alphaLcPeriod"/>
            </a:pPr>
            <a:r>
              <a:rPr lang="en-US" sz="2400" dirty="0" smtClean="0"/>
              <a:t>True</a:t>
            </a:r>
          </a:p>
          <a:p>
            <a:pPr marL="914400" lvl="1" indent="-457200">
              <a:buFont typeface="+mj-lt"/>
              <a:buAutoNum type="alphaLcPeriod"/>
            </a:pPr>
            <a:r>
              <a:rPr lang="en-US" sz="2400" dirty="0" smtClean="0"/>
              <a:t>False</a:t>
            </a:r>
            <a:endParaRPr lang="en-US" sz="2400" dirty="0"/>
          </a:p>
        </p:txBody>
      </p:sp>
    </p:spTree>
    <p:extLst>
      <p:ext uri="{BB962C8B-B14F-4D97-AF65-F5344CB8AC3E}">
        <p14:creationId xmlns:p14="http://schemas.microsoft.com/office/powerpoint/2010/main" val="3741812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000"/>
            <a:ext cx="8229600" cy="944562"/>
          </a:xfrm>
        </p:spPr>
        <p:txBody>
          <a:bodyPr>
            <a:noAutofit/>
          </a:bodyPr>
          <a:lstStyle/>
          <a:p>
            <a:r>
              <a:rPr lang="en-US" sz="3800" dirty="0" smtClean="0"/>
              <a:t>Epidemiology of SCD Pain</a:t>
            </a:r>
            <a:endParaRPr lang="en-US" sz="3800" dirty="0"/>
          </a:p>
        </p:txBody>
      </p:sp>
      <p:sp>
        <p:nvSpPr>
          <p:cNvPr id="5" name="Content Placeholder 4"/>
          <p:cNvSpPr>
            <a:spLocks noGrp="1"/>
          </p:cNvSpPr>
          <p:nvPr>
            <p:ph idx="1"/>
          </p:nvPr>
        </p:nvSpPr>
        <p:spPr/>
        <p:txBody>
          <a:bodyPr>
            <a:normAutofit/>
          </a:bodyPr>
          <a:lstStyle/>
          <a:p>
            <a:r>
              <a:rPr lang="en-US" sz="2400" dirty="0" smtClean="0"/>
              <a:t>Pain drives the majority of interactions </a:t>
            </a:r>
            <a:r>
              <a:rPr lang="en-US" sz="2400" dirty="0"/>
              <a:t>with the healthcare </a:t>
            </a:r>
            <a:r>
              <a:rPr lang="en-US" sz="2400" dirty="0" smtClean="0"/>
              <a:t>system for patients with SCD </a:t>
            </a:r>
          </a:p>
          <a:p>
            <a:r>
              <a:rPr lang="en-US" sz="2400" dirty="0" smtClean="0"/>
              <a:t>Generally speaking, there are two types of SCD pain:</a:t>
            </a:r>
          </a:p>
          <a:p>
            <a:pPr lvl="1"/>
            <a:r>
              <a:rPr lang="en-US" sz="2200" dirty="0" smtClean="0"/>
              <a:t>The </a:t>
            </a:r>
            <a:r>
              <a:rPr lang="en-US" sz="2200" dirty="0" err="1" smtClean="0"/>
              <a:t>vaso</a:t>
            </a:r>
            <a:r>
              <a:rPr lang="en-US" sz="2200" dirty="0" smtClean="0"/>
              <a:t>-occlusive crisis (VOC) – also known as a “sickle cell crisis”; an attack of acute pain due to </a:t>
            </a:r>
            <a:r>
              <a:rPr lang="en-US" sz="2200" dirty="0" err="1" smtClean="0"/>
              <a:t>vaso</a:t>
            </a:r>
            <a:r>
              <a:rPr lang="en-US" sz="2200" dirty="0" smtClean="0"/>
              <a:t>-occlusion that is the “hallmark symptom” of the disease</a:t>
            </a:r>
          </a:p>
          <a:p>
            <a:pPr lvl="1"/>
            <a:r>
              <a:rPr lang="en-US" sz="2200" dirty="0" smtClean="0"/>
              <a:t>Chronic Pain : Due to accumulation of organ/tissue damage over time…may also be due to chronic levels of </a:t>
            </a:r>
            <a:r>
              <a:rPr lang="en-US" sz="2200" dirty="0" err="1" smtClean="0"/>
              <a:t>vaso</a:t>
            </a:r>
            <a:r>
              <a:rPr lang="en-US" sz="2200" dirty="0" smtClean="0"/>
              <a:t>-occlusion</a:t>
            </a:r>
            <a:endParaRPr lang="en-US" sz="2200" dirty="0"/>
          </a:p>
        </p:txBody>
      </p:sp>
    </p:spTree>
    <p:extLst>
      <p:ext uri="{BB962C8B-B14F-4D97-AF65-F5344CB8AC3E}">
        <p14:creationId xmlns:p14="http://schemas.microsoft.com/office/powerpoint/2010/main" val="1071802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a:t>Epidemiology of </a:t>
            </a:r>
            <a:r>
              <a:rPr lang="en-US" sz="3800" dirty="0" smtClean="0"/>
              <a:t>SCD Pain</a:t>
            </a:r>
            <a:endParaRPr lang="en-US" sz="3800" dirty="0"/>
          </a:p>
        </p:txBody>
      </p:sp>
      <p:sp>
        <p:nvSpPr>
          <p:cNvPr id="3" name="Content Placeholder 2"/>
          <p:cNvSpPr>
            <a:spLocks noGrp="1"/>
          </p:cNvSpPr>
          <p:nvPr>
            <p:ph idx="1"/>
          </p:nvPr>
        </p:nvSpPr>
        <p:spPr/>
        <p:txBody>
          <a:bodyPr>
            <a:normAutofit/>
          </a:bodyPr>
          <a:lstStyle/>
          <a:p>
            <a:r>
              <a:rPr lang="en-US" sz="2400" dirty="0" smtClean="0"/>
              <a:t>Research has shown that the underlying burden of SCD pain is higher than most clinicians are aware</a:t>
            </a:r>
          </a:p>
          <a:p>
            <a:r>
              <a:rPr lang="en-US" sz="2400" dirty="0" smtClean="0"/>
              <a:t>In a study of approximately 31,000 SCD patient diary days, pain was noted on 54.5% of days</a:t>
            </a:r>
            <a:r>
              <a:rPr lang="en-US" sz="2400" baseline="30000" dirty="0" smtClean="0"/>
              <a:t>7</a:t>
            </a:r>
            <a:endParaRPr lang="en-US" sz="2400" dirty="0" smtClean="0"/>
          </a:p>
          <a:p>
            <a:r>
              <a:rPr lang="en-US" sz="2400" dirty="0" smtClean="0"/>
              <a:t>Unscheduled healthcare utilization, though, only occurred on 3.5% of days</a:t>
            </a:r>
            <a:endParaRPr lang="en-US" sz="2400" dirty="0"/>
          </a:p>
        </p:txBody>
      </p:sp>
    </p:spTree>
    <p:extLst>
      <p:ext uri="{BB962C8B-B14F-4D97-AF65-F5344CB8AC3E}">
        <p14:creationId xmlns:p14="http://schemas.microsoft.com/office/powerpoint/2010/main" val="39606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a:t>Epidemiology of </a:t>
            </a:r>
            <a:r>
              <a:rPr lang="en-US" sz="3800" dirty="0" smtClean="0"/>
              <a:t>SCD Pain</a:t>
            </a:r>
            <a:r>
              <a:rPr lang="en-US" sz="3800" baseline="30000" dirty="0" smtClean="0"/>
              <a:t>7</a:t>
            </a:r>
            <a:endParaRPr lang="en-US" sz="3800" dirty="0"/>
          </a:p>
        </p:txBody>
      </p:sp>
      <p:sp>
        <p:nvSpPr>
          <p:cNvPr id="3" name="Content Placeholder 2"/>
          <p:cNvSpPr>
            <a:spLocks noGrp="1"/>
          </p:cNvSpPr>
          <p:nvPr>
            <p:ph idx="1"/>
          </p:nvPr>
        </p:nvSpPr>
        <p:spPr/>
        <p:txBody>
          <a:bodyPr>
            <a:normAutofit/>
          </a:bodyPr>
          <a:lstStyle/>
          <a:p>
            <a:r>
              <a:rPr lang="en-US" sz="2400" dirty="0" smtClean="0"/>
              <a:t>55% of patients reported pain on at least 51% of their days</a:t>
            </a:r>
          </a:p>
          <a:p>
            <a:r>
              <a:rPr lang="en-US" sz="2400" dirty="0" smtClean="0"/>
              <a:t>29% of patients reported pain on at least 96% of their days</a:t>
            </a:r>
          </a:p>
          <a:p>
            <a:r>
              <a:rPr lang="en-US" sz="2400" dirty="0" smtClean="0"/>
              <a:t>The “iceberg” model of SCD pain: a majority of the pain experienced by patients with SCD is not observed by healthcare providers</a:t>
            </a:r>
            <a:endParaRPr lang="en-US" sz="2400" dirty="0"/>
          </a:p>
        </p:txBody>
      </p:sp>
    </p:spTree>
    <p:extLst>
      <p:ext uri="{BB962C8B-B14F-4D97-AF65-F5344CB8AC3E}">
        <p14:creationId xmlns:p14="http://schemas.microsoft.com/office/powerpoint/2010/main" val="36156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Diagnosing Acute SCD Pain</a:t>
            </a:r>
            <a:endParaRPr lang="en-US" sz="3800" dirty="0"/>
          </a:p>
        </p:txBody>
      </p:sp>
      <p:sp>
        <p:nvSpPr>
          <p:cNvPr id="3" name="Content Placeholder 2"/>
          <p:cNvSpPr>
            <a:spLocks noGrp="1"/>
          </p:cNvSpPr>
          <p:nvPr>
            <p:ph idx="1"/>
          </p:nvPr>
        </p:nvSpPr>
        <p:spPr/>
        <p:txBody>
          <a:bodyPr>
            <a:normAutofit/>
          </a:bodyPr>
          <a:lstStyle/>
          <a:p>
            <a:r>
              <a:rPr lang="en-US" sz="2400" dirty="0" smtClean="0"/>
              <a:t>The following objective indicators can be reliably used in the diagnosis of acute SCD pain:</a:t>
            </a:r>
          </a:p>
          <a:p>
            <a:pPr lvl="1"/>
            <a:r>
              <a:rPr lang="en-US" sz="2400" dirty="0"/>
              <a:t>Lab work: None known</a:t>
            </a:r>
          </a:p>
          <a:p>
            <a:pPr lvl="1"/>
            <a:r>
              <a:rPr lang="en-US" sz="2400" dirty="0"/>
              <a:t>Radiographic findings: None known</a:t>
            </a:r>
          </a:p>
          <a:p>
            <a:pPr lvl="1"/>
            <a:r>
              <a:rPr lang="en-US" sz="2400" dirty="0"/>
              <a:t>Vital signs: None </a:t>
            </a:r>
            <a:r>
              <a:rPr lang="en-US" sz="2400" dirty="0" smtClean="0"/>
              <a:t>known</a:t>
            </a:r>
          </a:p>
          <a:p>
            <a:r>
              <a:rPr lang="en-US" sz="2400" dirty="0" smtClean="0"/>
              <a:t>As of this time, there are no objective indicators that can be used to reliably indicate the presence &amp;/or severity of a VOC</a:t>
            </a:r>
          </a:p>
          <a:p>
            <a:r>
              <a:rPr lang="en-US" sz="2400" dirty="0" smtClean="0"/>
              <a:t>The patient’s self-report is the gold-standard by which a VOC is identified</a:t>
            </a:r>
          </a:p>
        </p:txBody>
      </p:sp>
    </p:spTree>
    <p:extLst>
      <p:ext uri="{BB962C8B-B14F-4D97-AF65-F5344CB8AC3E}">
        <p14:creationId xmlns:p14="http://schemas.microsoft.com/office/powerpoint/2010/main" val="683856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800" dirty="0" smtClean="0"/>
              <a:t>Treating Acute SCD Pain</a:t>
            </a:r>
            <a:endParaRPr lang="en-US" sz="3800" dirty="0"/>
          </a:p>
        </p:txBody>
      </p:sp>
      <p:sp>
        <p:nvSpPr>
          <p:cNvPr id="3" name="Content Placeholder 2"/>
          <p:cNvSpPr>
            <a:spLocks noGrp="1"/>
          </p:cNvSpPr>
          <p:nvPr>
            <p:ph idx="1"/>
          </p:nvPr>
        </p:nvSpPr>
        <p:spPr>
          <a:xfrm>
            <a:off x="457200" y="1371600"/>
            <a:ext cx="8229600" cy="4525963"/>
          </a:xfrm>
        </p:spPr>
        <p:txBody>
          <a:bodyPr>
            <a:noAutofit/>
          </a:bodyPr>
          <a:lstStyle/>
          <a:p>
            <a:r>
              <a:rPr lang="en-US" sz="2400" dirty="0" smtClean="0"/>
              <a:t>Guidelines for the management of acute SCD pain in the ED typically promote the following principles:</a:t>
            </a:r>
          </a:p>
          <a:p>
            <a:pPr lvl="1"/>
            <a:r>
              <a:rPr lang="en-US" sz="2200" dirty="0" smtClean="0"/>
              <a:t>Rapid clinical assessment</a:t>
            </a:r>
          </a:p>
          <a:p>
            <a:pPr lvl="1"/>
            <a:r>
              <a:rPr lang="en-US" sz="2200" dirty="0"/>
              <a:t>Involve the patient (i.e. ask about medicines/doses that typically work, what was taken at home </a:t>
            </a:r>
            <a:r>
              <a:rPr lang="en-US" sz="2200" dirty="0" smtClean="0"/>
              <a:t>&amp; </a:t>
            </a:r>
            <a:r>
              <a:rPr lang="en-US" sz="2200" dirty="0"/>
              <a:t>how much, how quality of current pain compares to typical acute pain episodes</a:t>
            </a:r>
            <a:r>
              <a:rPr lang="en-US" sz="2200" dirty="0" smtClean="0"/>
              <a:t>)</a:t>
            </a:r>
          </a:p>
          <a:p>
            <a:pPr lvl="1"/>
            <a:r>
              <a:rPr lang="en-US" sz="2200" dirty="0"/>
              <a:t>Caution: not all patients’ require high doses of opioids.</a:t>
            </a:r>
          </a:p>
          <a:p>
            <a:pPr lvl="1"/>
            <a:r>
              <a:rPr lang="en-US" sz="2200" dirty="0" smtClean="0"/>
              <a:t>Aggressive management…typically involving opioids. </a:t>
            </a:r>
            <a:r>
              <a:rPr lang="en-US" sz="2200" dirty="0" smtClean="0"/>
              <a:t>Opioids are required </a:t>
            </a:r>
            <a:r>
              <a:rPr lang="en-US" sz="2200" dirty="0" smtClean="0"/>
              <a:t>for many patients. Use doses that account for opioid tolerance developed from the patient’s prior history with opioids. </a:t>
            </a:r>
          </a:p>
          <a:p>
            <a:pPr lvl="1"/>
            <a:r>
              <a:rPr lang="en-US" sz="2200" dirty="0" smtClean="0"/>
              <a:t>Frequent re-assessment and re-administration of pain medicine if patient’s pain not tolerable</a:t>
            </a:r>
          </a:p>
          <a:p>
            <a:pPr lvl="1"/>
            <a:r>
              <a:rPr lang="en-US" sz="2200" dirty="0" smtClean="0"/>
              <a:t>Monitor for over-sedation</a:t>
            </a:r>
          </a:p>
        </p:txBody>
      </p:sp>
    </p:spTree>
    <p:extLst>
      <p:ext uri="{BB962C8B-B14F-4D97-AF65-F5344CB8AC3E}">
        <p14:creationId xmlns:p14="http://schemas.microsoft.com/office/powerpoint/2010/main" val="2444631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10182</TotalTime>
  <Words>1459</Words>
  <Application>Microsoft Office PowerPoint</Application>
  <PresentationFormat>On-screen Show (4:3)</PresentationFormat>
  <Paragraphs>95</Paragraphs>
  <Slides>18</Slides>
  <Notes>0</Notes>
  <HiddenSlides>0</HiddenSlides>
  <MMClips>0</MMClips>
  <ScaleCrop>false</ScaleCrop>
  <HeadingPairs>
    <vt:vector size="4" baseType="variant">
      <vt:variant>
        <vt:lpstr>Theme</vt:lpstr>
      </vt:variant>
      <vt:variant>
        <vt:i4>6</vt:i4>
      </vt:variant>
      <vt:variant>
        <vt:lpstr>Slide Titles</vt:lpstr>
      </vt:variant>
      <vt:variant>
        <vt:i4>18</vt:i4>
      </vt:variant>
    </vt:vector>
  </HeadingPairs>
  <TitlesOfParts>
    <vt:vector size="24" baseType="lpstr">
      <vt:lpstr>Office Theme</vt:lpstr>
      <vt:lpstr>3_Custom Design</vt:lpstr>
      <vt:lpstr>4_Custom Design</vt:lpstr>
      <vt:lpstr>Custom Design</vt:lpstr>
      <vt:lpstr>2_Custom Design</vt:lpstr>
      <vt:lpstr>1_Custom Design</vt:lpstr>
      <vt:lpstr>Sickle Cell Disease: Core Concepts for  the Emergency Physician and Nurse  Sickle Cell Pain</vt:lpstr>
      <vt:lpstr>Objectives</vt:lpstr>
      <vt:lpstr>Pretest- Question 1</vt:lpstr>
      <vt:lpstr>Pretest- Question 2</vt:lpstr>
      <vt:lpstr>Epidemiology of SCD Pain</vt:lpstr>
      <vt:lpstr>Epidemiology of SCD Pain</vt:lpstr>
      <vt:lpstr>Epidemiology of SCD Pain7</vt:lpstr>
      <vt:lpstr>Diagnosing Acute SCD Pain</vt:lpstr>
      <vt:lpstr>Treating Acute SCD Pain</vt:lpstr>
      <vt:lpstr>Addiction &amp; Substance-Abuse among Patients with SCD </vt:lpstr>
      <vt:lpstr>“High Utilizers” or “Frequent Flyers”</vt:lpstr>
      <vt:lpstr>Recommendations for Emergency Department Triage of SCD</vt:lpstr>
      <vt:lpstr>Patient Pain Coping Behaviors</vt:lpstr>
      <vt:lpstr>Clinical Scenario</vt:lpstr>
      <vt:lpstr>Posttest- Question 1</vt:lpstr>
      <vt:lpstr>Posttest- Question 2</vt:lpstr>
      <vt:lpstr>Posttest Answers &amp; Rationale </vt:lpstr>
      <vt:lpstr>References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Mariam Kayle</dc:creator>
  <cp:lastModifiedBy>Paula Tanabe, Ph.D.</cp:lastModifiedBy>
  <cp:revision>105</cp:revision>
  <dcterms:created xsi:type="dcterms:W3CDTF">2015-03-05T23:52:00Z</dcterms:created>
  <dcterms:modified xsi:type="dcterms:W3CDTF">2015-06-17T15:33:04Z</dcterms:modified>
</cp:coreProperties>
</file>