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  <p:sldMasterId id="2147483725" r:id="rId3"/>
    <p:sldMasterId id="2147483699" r:id="rId4"/>
    <p:sldMasterId id="2147483686" r:id="rId5"/>
    <p:sldMasterId id="2147483672" r:id="rId6"/>
  </p:sldMasterIdLst>
  <p:notesMasterIdLst>
    <p:notesMasterId r:id="rId29"/>
  </p:notesMasterIdLst>
  <p:sldIdLst>
    <p:sldId id="256" r:id="rId7"/>
    <p:sldId id="257" r:id="rId8"/>
    <p:sldId id="281" r:id="rId9"/>
    <p:sldId id="258" r:id="rId10"/>
    <p:sldId id="260" r:id="rId11"/>
    <p:sldId id="262" r:id="rId12"/>
    <p:sldId id="269" r:id="rId13"/>
    <p:sldId id="265" r:id="rId14"/>
    <p:sldId id="276" r:id="rId15"/>
    <p:sldId id="292" r:id="rId16"/>
    <p:sldId id="291" r:id="rId17"/>
    <p:sldId id="264" r:id="rId18"/>
    <p:sldId id="287" r:id="rId19"/>
    <p:sldId id="278" r:id="rId20"/>
    <p:sldId id="277" r:id="rId21"/>
    <p:sldId id="279" r:id="rId22"/>
    <p:sldId id="266" r:id="rId23"/>
    <p:sldId id="280" r:id="rId24"/>
    <p:sldId id="289" r:id="rId25"/>
    <p:sldId id="290" r:id="rId26"/>
    <p:sldId id="286" r:id="rId27"/>
    <p:sldId id="26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a Tanabe, Ph.D." initials="PTP" lastIdx="2" clrIdx="0"/>
  <p:cmAuthor id="1" name="Mariam Kayle" initials="M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382" autoAdjust="0"/>
  </p:normalViewPr>
  <p:slideViewPr>
    <p:cSldViewPr>
      <p:cViewPr>
        <p:scale>
          <a:sx n="60" d="100"/>
          <a:sy n="60" d="100"/>
        </p:scale>
        <p:origin x="-144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66EA-E5B2-4CDF-8F75-ADFE365CE51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020B-9D8F-4DFF-BC0C-0E5A7AC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1020B-9D8F-4DFF-BC0C-0E5A7AC5E5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93095" y="0"/>
            <a:ext cx="1142468" cy="68848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95" y="35859"/>
            <a:ext cx="11509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1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0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1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2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77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7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8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6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5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0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6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2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5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171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2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1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647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64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1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4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9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2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5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3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33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8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33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1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9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6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73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2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78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70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3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86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06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24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14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684" r:id="rId3"/>
    <p:sldLayoutId id="2147483685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ickleemergency.duke.edu/pain-management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sa=t&amp;rct=j&amp;q=&amp;esrc=s&amp;source=web&amp;cd=1&amp;ved=0CB4QFjAA&amp;url=http://www.icudelirium.org/docs/RASS.pdf&amp;ei=zCYLVb3QLsWjNo-pg9AC&amp;usg=AFQjCNHvEMRgPlCGsuVrbdILZAB9mBZijw&amp;sig2=F4pwpoK3QTPU2-UY2VCihQ&amp;bvm=bv.88528373,d.eXY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MSJmLtU_R4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7.xml"/><Relationship Id="rId5" Type="http://schemas.openxmlformats.org/officeDocument/2006/relationships/slide" Target="slide14.xml"/><Relationship Id="rId4" Type="http://schemas.openxmlformats.org/officeDocument/2006/relationships/slide" Target="sl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ickleemergency.duke.edu/pain-management" TargetMode="External"/><Relationship Id="rId2" Type="http://schemas.openxmlformats.org/officeDocument/2006/relationships/hyperlink" Target="http://www.nhlbi.nih.gov/health-pro/guidelines/sickle-cell-disease-guidelines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cancer.gov/cancertopics/pdq/supportivecare/pain/HealthProfessional/page3" TargetMode="External"/><Relationship Id="rId4" Type="http://schemas.openxmlformats.org/officeDocument/2006/relationships/hyperlink" Target="http://sickleemergency.duke.edu/emergency-department-sickle-cell-assessment-needs-and-strengths-ed-scan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pco.org/flacc-scor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://wongbakerfaces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79248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Sickle Cell Disease: Core Concepts for </a:t>
            </a:r>
            <a:br>
              <a:rPr lang="en-US" sz="3200" dirty="0" smtClean="0"/>
            </a:br>
            <a:r>
              <a:rPr lang="en-US" sz="3200" dirty="0" smtClean="0"/>
              <a:t>the Emergency Physician and Nurse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</a:rPr>
              <a:t>Vaso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-occlusive Crisis:</a:t>
            </a:r>
            <a:b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Pain Assessment &amp;Management 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57912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b="1" i="1" dirty="0" smtClean="0">
                <a:solidFill>
                  <a:schemeClr val="tx1"/>
                </a:solidFill>
              </a:rPr>
              <a:t>Mariam Kayle</a:t>
            </a:r>
            <a:r>
              <a:rPr lang="en-US" sz="1800" i="1" dirty="0" smtClean="0">
                <a:solidFill>
                  <a:schemeClr val="tx1"/>
                </a:solidFill>
              </a:rPr>
              <a:t>,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MSN, </a:t>
            </a:r>
            <a:r>
              <a:rPr lang="en-US" sz="1800" dirty="0">
                <a:solidFill>
                  <a:schemeClr val="tx1"/>
                </a:solidFill>
              </a:rPr>
              <a:t>RN, </a:t>
            </a:r>
            <a:r>
              <a:rPr lang="en-US" sz="1800" dirty="0" smtClean="0">
                <a:solidFill>
                  <a:schemeClr val="tx1"/>
                </a:solidFill>
              </a:rPr>
              <a:t>CCNS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PhD Student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Duke University School of Nursin</a:t>
            </a:r>
            <a:r>
              <a:rPr lang="en-US" sz="1800" b="1" dirty="0" smtClean="0">
                <a:solidFill>
                  <a:schemeClr val="tx1"/>
                </a:solidFill>
              </a:rPr>
              <a:t>g</a:t>
            </a: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</a:rPr>
              <a:t>  Paula Tanabe</a:t>
            </a:r>
            <a:r>
              <a:rPr lang="en-US" sz="1800" dirty="0">
                <a:solidFill>
                  <a:schemeClr val="tx1"/>
                </a:solidFill>
              </a:rPr>
              <a:t>, PhD, RN, FAEN, FAAN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Associate Professor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Duke University, Schools of Nursing and Medicine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152400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Pain Management  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Treat pain </a:t>
            </a:r>
            <a:r>
              <a:rPr lang="en-US" sz="2400" b="1" dirty="0" smtClean="0"/>
              <a:t>aggressively (cont.)</a:t>
            </a:r>
            <a:endParaRPr lang="en-US" sz="22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prstClr val="black"/>
                </a:solidFill>
              </a:rPr>
              <a:t>Administer </a:t>
            </a:r>
            <a:r>
              <a:rPr lang="en-US" sz="2200" dirty="0">
                <a:solidFill>
                  <a:prstClr val="black"/>
                </a:solidFill>
              </a:rPr>
              <a:t>IV opioids (morphine sulfate or hydromorphone)* </a:t>
            </a:r>
            <a:r>
              <a:rPr lang="en-US" sz="2200" baseline="30000" dirty="0">
                <a:solidFill>
                  <a:prstClr val="black"/>
                </a:solidFill>
              </a:rPr>
              <a:t>2,3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Use </a:t>
            </a:r>
            <a:r>
              <a:rPr lang="en-US" sz="2200" dirty="0"/>
              <a:t>the </a:t>
            </a:r>
            <a:r>
              <a:rPr lang="en-US" sz="2200" b="1" dirty="0"/>
              <a:t>subcutaneous route </a:t>
            </a:r>
            <a:r>
              <a:rPr lang="en-US" sz="2200" dirty="0"/>
              <a:t>if obtaining IV access will significantly delay administration of first dose, </a:t>
            </a:r>
            <a:r>
              <a:rPr lang="en-US" sz="2200" dirty="0" smtClean="0"/>
              <a:t>&amp;, </a:t>
            </a:r>
            <a:r>
              <a:rPr lang="en-US" sz="2200" dirty="0"/>
              <a:t>when </a:t>
            </a:r>
            <a:r>
              <a:rPr lang="en-US" sz="2200" dirty="0" smtClean="0"/>
              <a:t>IV access </a:t>
            </a:r>
            <a:r>
              <a:rPr lang="en-US" sz="2200" dirty="0"/>
              <a:t>is not </a:t>
            </a:r>
            <a:r>
              <a:rPr lang="en-US" sz="2200" dirty="0" smtClean="0"/>
              <a:t>possible. Avoid </a:t>
            </a:r>
            <a:r>
              <a:rPr lang="en-US" sz="2200" dirty="0"/>
              <a:t>intra-muscular route due to tissue damage </a:t>
            </a:r>
            <a:r>
              <a:rPr lang="en-US" sz="2200" dirty="0" smtClean="0"/>
              <a:t>&amp; erratic absorption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Use </a:t>
            </a:r>
            <a:r>
              <a:rPr lang="en-US" sz="2200" dirty="0"/>
              <a:t>individual/personalized analgesic dosing plans if </a:t>
            </a:r>
            <a:r>
              <a:rPr lang="en-US" sz="2200" dirty="0" smtClean="0"/>
              <a:t>&amp; when available (Electronic </a:t>
            </a:r>
            <a:r>
              <a:rPr lang="en-US" sz="2200" dirty="0"/>
              <a:t>medical </a:t>
            </a:r>
            <a:r>
              <a:rPr lang="en-US" sz="2200" dirty="0" smtClean="0"/>
              <a:t>records) </a:t>
            </a:r>
            <a:r>
              <a:rPr lang="en-US" sz="2200" baseline="30000" dirty="0" smtClean="0"/>
              <a:t>1</a:t>
            </a:r>
            <a:endParaRPr lang="en-US" sz="2200" dirty="0"/>
          </a:p>
        </p:txBody>
      </p:sp>
      <p:pic>
        <p:nvPicPr>
          <p:cNvPr id="4" name="Picture 6" descr="http://images.clipartpanda.com/basketball-net-clipart-basketball_hoo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13" y="4851737"/>
            <a:ext cx="838200" cy="7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4851737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 considerations</a:t>
            </a:r>
          </a:p>
          <a:p>
            <a:pPr marL="0"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start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acetaminophen &amp;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NSAIDs 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152400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Pain Management  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606465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2400" b="1" dirty="0">
                <a:solidFill>
                  <a:prstClr val="black"/>
                </a:solidFill>
              </a:rPr>
              <a:t>Treat pain aggressively (cont</a:t>
            </a:r>
            <a:r>
              <a:rPr lang="en-US" sz="2400" b="1" dirty="0" smtClean="0">
                <a:solidFill>
                  <a:prstClr val="black"/>
                </a:solidFill>
              </a:rPr>
              <a:t>.)</a:t>
            </a:r>
            <a:endParaRPr lang="en-US" sz="2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Use SCD specific plan when individual plan is not available (see tables on next 2 slides) </a:t>
            </a:r>
            <a:r>
              <a:rPr lang="en-US" sz="2200" baseline="30000" dirty="0" smtClean="0"/>
              <a:t>1</a:t>
            </a:r>
            <a:endParaRPr lang="en-US" sz="2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Weight based opioids are an option when a SCD specific plan is not available &amp; it is not possible to determine the dose that normally is effective </a:t>
            </a:r>
            <a:r>
              <a:rPr lang="en-US" sz="2200" baseline="30000" dirty="0" smtClean="0"/>
              <a:t>2,3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Allow </a:t>
            </a:r>
            <a:r>
              <a:rPr lang="en-US" sz="2200" dirty="0"/>
              <a:t>patient to continue long-acting opioids if prescribed as an </a:t>
            </a:r>
            <a:r>
              <a:rPr lang="en-US" sz="2200" dirty="0" smtClean="0"/>
              <a:t>outpatient </a:t>
            </a:r>
            <a:r>
              <a:rPr lang="en-US" sz="2000" baseline="30000" dirty="0" smtClean="0"/>
              <a:t>2,3</a:t>
            </a:r>
            <a:endParaRPr lang="en-US" sz="2000" baseline="30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85111" y="54864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To access the Emergency Department </a:t>
            </a:r>
            <a:r>
              <a:rPr lang="en-US" sz="1600" b="1" i="1" dirty="0" err="1" smtClean="0"/>
              <a:t>Vaso-Oclusive</a:t>
            </a:r>
            <a:r>
              <a:rPr lang="en-US" sz="1600" b="1" i="1" dirty="0" smtClean="0"/>
              <a:t> Crisis Management Algorithm </a:t>
            </a:r>
          </a:p>
          <a:p>
            <a:r>
              <a:rPr lang="en-US" sz="1600" b="1" dirty="0">
                <a:hlinkClick r:id="rId2"/>
              </a:rPr>
              <a:t>http://</a:t>
            </a:r>
            <a:r>
              <a:rPr lang="en-US" sz="1600" b="1" dirty="0" smtClean="0">
                <a:hlinkClick r:id="rId2"/>
              </a:rPr>
              <a:t>sickleemergency.duke.edu/pain-management</a:t>
            </a:r>
            <a:endParaRPr lang="en-US" sz="1600" b="1" dirty="0"/>
          </a:p>
          <a:p>
            <a:endParaRPr lang="en-US" sz="1600" b="1" dirty="0" smtClean="0"/>
          </a:p>
        </p:txBody>
      </p:sp>
      <p:pic>
        <p:nvPicPr>
          <p:cNvPr id="1026" name="Picture 2">
            <a:hlinkClick r:id="rId2" tooltip="click her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486400"/>
            <a:ext cx="1295400" cy="805400"/>
          </a:xfrm>
          <a:prstGeom prst="roundRect">
            <a:avLst>
              <a:gd name="adj" fmla="val 3639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Re-assess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153400" cy="3763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/>
              <a:t>Re-assess </a:t>
            </a:r>
            <a:r>
              <a:rPr lang="en-US" sz="2400" b="1" dirty="0"/>
              <a:t>for pain </a:t>
            </a:r>
            <a:r>
              <a:rPr lang="en-US" sz="2400" b="1" dirty="0" smtClean="0"/>
              <a:t>&amp; sedation level every </a:t>
            </a:r>
            <a:r>
              <a:rPr lang="en-US" sz="2400" b="1" dirty="0"/>
              <a:t>15-30 minutes</a:t>
            </a:r>
            <a:endParaRPr lang="en-US" sz="24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Use </a:t>
            </a:r>
            <a:r>
              <a:rPr lang="en-US" sz="2200" dirty="0"/>
              <a:t>a validated sedation scale such </a:t>
            </a:r>
            <a:r>
              <a:rPr lang="en-US" sz="2400" dirty="0"/>
              <a:t>as </a:t>
            </a:r>
            <a:r>
              <a:rPr lang="en-US" sz="2400" dirty="0" smtClean="0">
                <a:hlinkClick r:id="rId2"/>
              </a:rPr>
              <a:t>RAAS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smtClean="0">
                <a:hlinkClick r:id="rId2"/>
              </a:rPr>
              <a:t> 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Re-administer </a:t>
            </a:r>
            <a:r>
              <a:rPr lang="en-US" sz="2400" b="1" dirty="0"/>
              <a:t>analgesic doses every 15-30 minutes </a:t>
            </a:r>
            <a:r>
              <a:rPr lang="en-US" sz="2400" dirty="0"/>
              <a:t>until pain relief is obtained, if the sedation score is </a:t>
            </a:r>
            <a:r>
              <a:rPr lang="en-US" sz="2400" dirty="0" smtClean="0"/>
              <a:t>acceptable.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Rapid </a:t>
            </a:r>
            <a:r>
              <a:rPr lang="en-US" sz="2200" dirty="0"/>
              <a:t>aggressive pain control will decrease </a:t>
            </a:r>
            <a:r>
              <a:rPr lang="en-US" sz="2200" dirty="0" smtClean="0"/>
              <a:t>need </a:t>
            </a:r>
            <a:r>
              <a:rPr lang="en-US" sz="2200" dirty="0"/>
              <a:t>for </a:t>
            </a:r>
            <a:r>
              <a:rPr lang="en-US" sz="2200" dirty="0" smtClean="0"/>
              <a:t>admission.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Repeat </a:t>
            </a:r>
            <a:r>
              <a:rPr lang="en-US" sz="2200" dirty="0"/>
              <a:t>doses can be </a:t>
            </a:r>
            <a:r>
              <a:rPr lang="en-US" sz="2200" b="1" dirty="0"/>
              <a:t>escalated by 25% </a:t>
            </a:r>
            <a:r>
              <a:rPr lang="en-US" sz="2200" dirty="0"/>
              <a:t>of the initial dose  if there is minimal improvement in the pain </a:t>
            </a:r>
            <a:r>
              <a:rPr lang="en-US" sz="2200" dirty="0" smtClean="0"/>
              <a:t>score</a:t>
            </a:r>
            <a:endParaRPr lang="en-US" sz="2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7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Re-assess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1534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After </a:t>
            </a:r>
            <a:r>
              <a:rPr lang="en-US" sz="2400" dirty="0"/>
              <a:t>3 doses, </a:t>
            </a:r>
            <a:r>
              <a:rPr lang="en-US" sz="2400" dirty="0" smtClean="0"/>
              <a:t>re-evaluate pain </a:t>
            </a:r>
            <a:r>
              <a:rPr lang="en-US" sz="2400" dirty="0"/>
              <a:t>relief. 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200" b="1" dirty="0" smtClean="0"/>
              <a:t>Consider </a:t>
            </a:r>
            <a:r>
              <a:rPr lang="en-US" sz="2200" b="1" dirty="0"/>
              <a:t>i</a:t>
            </a:r>
            <a:r>
              <a:rPr lang="en-US" sz="2200" b="1" dirty="0" smtClean="0"/>
              <a:t>ncrease in dose, change in drug, &amp;/or re-dosing intervals</a:t>
            </a:r>
            <a:r>
              <a:rPr lang="en-US" sz="2000" b="1" dirty="0" smtClean="0"/>
              <a:t> </a:t>
            </a:r>
            <a:endParaRPr lang="en-US" sz="2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Continue to re-assess pain every 1 hour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If </a:t>
            </a:r>
            <a:r>
              <a:rPr lang="en-US" sz="2400" dirty="0"/>
              <a:t>facility has the ability and established protocols, consider beginning PCA in the ED after administration of a minimum of 2-3 doses (after initial parenteral </a:t>
            </a:r>
            <a:r>
              <a:rPr lang="en-US" sz="2400" dirty="0" smtClean="0"/>
              <a:t>doses) </a:t>
            </a:r>
            <a:r>
              <a:rPr lang="en-US" sz="2400" baseline="30000" dirty="0" smtClean="0"/>
              <a:t>2,3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2707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/>
              <a:t>Weight-based Dosing chart-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>
                <a:solidFill>
                  <a:schemeClr val="tx1"/>
                </a:solidFill>
              </a:rPr>
              <a:t>Adult &amp; Pediatric 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367046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National Cancer Institute Pain: Pharmacologic Management 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8160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Equianalgesic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doses contained in this chart are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should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only as a guideline. Dosing must be titrated to individual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en-US" sz="1600" dirty="0"/>
              <a:t>	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49346"/>
              </p:ext>
            </p:extLst>
          </p:nvPr>
        </p:nvGraphicFramePr>
        <p:xfrm>
          <a:off x="546537" y="3581400"/>
          <a:ext cx="8077201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055"/>
                <a:gridCol w="1459525"/>
                <a:gridCol w="1459525"/>
                <a:gridCol w="1216048"/>
                <a:gridCol w="1216048"/>
              </a:tblGrid>
              <a:tr h="308618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 weight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range (Kg)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Morphine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Sulfate (MS)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Hydromorphone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4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dose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dose *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dose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dose **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451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Pediatric &lt;40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 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 mg/kg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51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40-60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51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61-80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 mg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 mg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51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81-150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mg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2965" y="1520785"/>
            <a:ext cx="801939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Opioid conversion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to IV: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3:1 PO to IV conversion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Morphine Sulfate (MS)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** 4:1 PO to IV conversion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Hydromorphone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Opioid switch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Morphine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Sulfate to Hydromorphone dosing is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5:1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mg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morphine= 2 mg hydromorphone </a:t>
            </a:r>
          </a:p>
        </p:txBody>
      </p:sp>
    </p:spTree>
    <p:extLst>
      <p:ext uri="{BB962C8B-B14F-4D97-AF65-F5344CB8AC3E}">
        <p14:creationId xmlns:p14="http://schemas.microsoft.com/office/powerpoint/2010/main" val="199207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IV Weight-based Dose Escalation Chart</a:t>
            </a:r>
            <a:br>
              <a:rPr lang="en-US" sz="3800" dirty="0" smtClean="0"/>
            </a:br>
            <a:r>
              <a:rPr lang="en-US" sz="3800" dirty="0" smtClean="0">
                <a:solidFill>
                  <a:schemeClr val="tx1"/>
                </a:solidFill>
              </a:rPr>
              <a:t>Adult &amp; Pediatric </a:t>
            </a:r>
            <a:endParaRPr lang="en-US" sz="3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35897"/>
              </p:ext>
            </p:extLst>
          </p:nvPr>
        </p:nvGraphicFramePr>
        <p:xfrm>
          <a:off x="533400" y="156972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139"/>
                <a:gridCol w="2033590"/>
                <a:gridCol w="2184850"/>
                <a:gridCol w="2112021"/>
              </a:tblGrid>
              <a:tr h="55613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 weight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range (Kg)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 dose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dose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by 25%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 dose 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by 50%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Pediatric &lt;40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40-60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61-80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81-150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13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 weight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range (Kg)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Hydromorphone dose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Hydromorphone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dose increased by 25%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Hydromorphone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dose increased by 50%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Pediatric &lt;40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40-60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 mg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61-80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9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81-150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mg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3628" y="56636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Equianalgesic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doses contained in this chart are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used only as a guideline. Dosing must be titrated to individual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607" y="6282796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National Cancer Institute Pain: Pharmacologic Management 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Acetaminophen Dosing - </a:t>
            </a:r>
            <a:r>
              <a:rPr lang="en-US" sz="3800" dirty="0" smtClean="0">
                <a:solidFill>
                  <a:schemeClr val="tx1"/>
                </a:solidFill>
              </a:rPr>
              <a:t>Pediatric 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607" y="6282796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National Cancer Institute Pain: Pharmacologic Management 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662" y="54864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Equianalgesic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doses contained in this chart are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used only as a guideline. Dosing must be titrated to individual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  <a:r>
              <a:rPr lang="en-US" sz="16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04538"/>
              </p:ext>
            </p:extLst>
          </p:nvPr>
        </p:nvGraphicFramePr>
        <p:xfrm>
          <a:off x="579814" y="2895600"/>
          <a:ext cx="8183186" cy="144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707"/>
                <a:gridCol w="2048707"/>
                <a:gridCol w="2042886"/>
                <a:gridCol w="2042886"/>
              </a:tblGrid>
              <a:tr h="329184">
                <a:tc gridSpan="4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Acetaminophen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dose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dose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Rectum dose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406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15-20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mg/kg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&lt;13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years : </a:t>
                      </a:r>
                      <a:r>
                        <a:rPr lang="en-US" sz="1600" dirty="0" smtClean="0"/>
                        <a:t>max 75 mg/kg total in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24 h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6" descr="http://images.clipartpanda.com/basketball-net-clipart-basketball_hoo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13" y="1727537"/>
            <a:ext cx="838200" cy="7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19200" y="1727537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 considerations</a:t>
            </a:r>
          </a:p>
          <a:p>
            <a:pPr marL="0"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start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acetaminophen &amp;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NSAIDs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Adjuvant Agents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Administer oral or </a:t>
            </a:r>
            <a:r>
              <a:rPr lang="en-US" sz="2400" dirty="0" smtClean="0"/>
              <a:t>parenteral NSAIDS </a:t>
            </a:r>
            <a:r>
              <a:rPr lang="en-US" sz="2400" dirty="0"/>
              <a:t>as an adjuvant analgesic in the absence of </a:t>
            </a:r>
            <a:r>
              <a:rPr lang="en-US" sz="2400" dirty="0" smtClean="0"/>
              <a:t>contraindications, caution with renal disease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Administer IV or PO hydration </a:t>
            </a:r>
            <a:r>
              <a:rPr lang="en-US" sz="2400" dirty="0"/>
              <a:t>at maintenance </a:t>
            </a:r>
            <a:r>
              <a:rPr lang="en-US" sz="2400" dirty="0" smtClean="0"/>
              <a:t>rate*, </a:t>
            </a:r>
            <a:r>
              <a:rPr lang="en-US" sz="2400" dirty="0"/>
              <a:t>caution with CHF or renal </a:t>
            </a:r>
            <a:r>
              <a:rPr lang="en-US" sz="2400" dirty="0" smtClean="0"/>
              <a:t>failure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Administer supplemental </a:t>
            </a:r>
            <a:r>
              <a:rPr lang="en-US" sz="2400" dirty="0"/>
              <a:t>oxygen for SPO2 &lt;95% on room </a:t>
            </a:r>
            <a:r>
              <a:rPr lang="en-US" sz="2400" dirty="0" smtClean="0"/>
              <a:t>air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Treat </a:t>
            </a:r>
            <a:r>
              <a:rPr lang="en-US" sz="2400" dirty="0"/>
              <a:t>itching with oral antihistamines (in some cases </a:t>
            </a:r>
            <a:r>
              <a:rPr lang="en-US" sz="2400" dirty="0" smtClean="0"/>
              <a:t>IV </a:t>
            </a:r>
            <a:r>
              <a:rPr lang="en-US" sz="2400" dirty="0"/>
              <a:t>administration may be </a:t>
            </a:r>
            <a:r>
              <a:rPr lang="en-US" sz="2400" dirty="0" smtClean="0"/>
              <a:t>required) q </a:t>
            </a:r>
            <a:r>
              <a:rPr lang="en-US" sz="2400" dirty="0"/>
              <a:t>4-6 </a:t>
            </a:r>
            <a:r>
              <a:rPr lang="en-US" sz="2400" dirty="0" smtClean="0"/>
              <a:t>hours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Use </a:t>
            </a:r>
            <a:r>
              <a:rPr lang="en-US" sz="2400" dirty="0"/>
              <a:t>non-pharmacologic approaches such as heat and distraction (e.g., music), when </a:t>
            </a:r>
            <a:r>
              <a:rPr lang="en-US" sz="2400" dirty="0" smtClean="0"/>
              <a:t>available </a:t>
            </a:r>
            <a:r>
              <a:rPr lang="en-US" sz="2400" baseline="30000" dirty="0" smtClean="0"/>
              <a:t>2,3</a:t>
            </a:r>
            <a:endParaRPr lang="en-US" sz="2400" baseline="30000" dirty="0"/>
          </a:p>
        </p:txBody>
      </p:sp>
      <p:pic>
        <p:nvPicPr>
          <p:cNvPr id="4" name="Picture 6" descr="http://images.clipartpanda.com/basketball-net-clipart-basketball_hoo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302"/>
            <a:ext cx="838200" cy="7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5361182"/>
            <a:ext cx="8839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considerations: 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ydration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1.5x maintenance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&amp; 0.75x maintenance 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ACS </a:t>
            </a:r>
            <a:r>
              <a:rPr lang="en-US" sz="22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200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9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Clinical Scenario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hlinkClick r:id="rId2"/>
              </a:rPr>
              <a:t>https://www.youtube.com/watch?v=IMSJmLtU_R4</a:t>
            </a:r>
            <a:endParaRPr lang="en-US" dirty="0"/>
          </a:p>
          <a:p>
            <a:r>
              <a:rPr lang="en-US" dirty="0" smtClean="0"/>
              <a:t>Copy </a:t>
            </a:r>
            <a:r>
              <a:rPr lang="en-US" dirty="0" smtClean="0"/>
              <a:t>and paste the link into your browser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3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Posttest- Question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A 26 year old female patient presents to the Emergency Department with complaint of severe pain in the lower extremities. The patient’s history reveals that she has sickle </a:t>
            </a:r>
            <a:r>
              <a:rPr lang="en-US" sz="3100" dirty="0"/>
              <a:t>c</a:t>
            </a:r>
            <a:r>
              <a:rPr lang="en-US" sz="3100" dirty="0" smtClean="0"/>
              <a:t>ell disease (SS genotype) and has been hospitalized 3 times over the last year for sickle cell crisis.  How would you assess the patient’s pain?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Ask the patient to assess severity of pain using a 0-10 scale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Ask the patient how the current episode compare to past pain crises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Ask the patient what medications &amp; doses typically relieve her pain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All of the above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Only a &amp; c are correct 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70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Objectives</a:t>
            </a:r>
            <a:endParaRPr lang="en-US" sz="3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To accurately assess pain for patients presenting with </a:t>
            </a:r>
            <a:r>
              <a:rPr lang="en-US" sz="2400" dirty="0" err="1"/>
              <a:t>v</a:t>
            </a:r>
            <a:r>
              <a:rPr lang="en-US" sz="2400" dirty="0" err="1" smtClean="0"/>
              <a:t>aso</a:t>
            </a:r>
            <a:r>
              <a:rPr lang="en-US" sz="2400" dirty="0" smtClean="0"/>
              <a:t>-occlusive pain crisis (VOC)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To manage pain </a:t>
            </a:r>
            <a:r>
              <a:rPr lang="en-US" sz="2400" dirty="0">
                <a:solidFill>
                  <a:prstClr val="black"/>
                </a:solidFill>
              </a:rPr>
              <a:t>for patients presenting with </a:t>
            </a:r>
            <a:r>
              <a:rPr lang="en-US" sz="2400" dirty="0" smtClean="0">
                <a:solidFill>
                  <a:prstClr val="black"/>
                </a:solidFill>
              </a:rPr>
              <a:t>VOC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Posttest- Question 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43 years old male patient with sickle cell disease presents to the Emergency Department with sickle cell crisis. </a:t>
            </a:r>
            <a:r>
              <a:rPr lang="en-US" sz="2400" dirty="0"/>
              <a:t>H</a:t>
            </a:r>
            <a:r>
              <a:rPr lang="en-US" sz="2400" dirty="0" smtClean="0"/>
              <a:t>e complains of severe pain (8/10) in the back. Patient weighs 100 kg. What would be an appropriate initial management for pain?</a:t>
            </a:r>
          </a:p>
          <a:p>
            <a:pPr marL="0" indent="0">
              <a:buNone/>
            </a:pPr>
            <a:endParaRPr lang="en-US" sz="2400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5 mg Morphine Sulfate IM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IV hydration and IV ketorolac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10 mg Morphine Sulfate IV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</a:t>
            </a:r>
            <a:r>
              <a:rPr lang="en-US" sz="2200" dirty="0"/>
              <a:t>1</a:t>
            </a:r>
            <a:r>
              <a:rPr lang="en-US" sz="2200" dirty="0" smtClean="0"/>
              <a:t> mg Hydromorphone IV</a:t>
            </a:r>
          </a:p>
        </p:txBody>
      </p:sp>
    </p:spTree>
    <p:extLst>
      <p:ext uri="{BB962C8B-B14F-4D97-AF65-F5344CB8AC3E}">
        <p14:creationId xmlns:p14="http://schemas.microsoft.com/office/powerpoint/2010/main" val="41062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 Answers &amp; Rationale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Question 1</a:t>
            </a:r>
          </a:p>
          <a:p>
            <a:pPr lvl="1"/>
            <a:r>
              <a:rPr lang="en-US" dirty="0" smtClean="0"/>
              <a:t>Answer :  d) All of the above</a:t>
            </a:r>
          </a:p>
          <a:p>
            <a:pPr lvl="1"/>
            <a:r>
              <a:rPr lang="en-US" dirty="0" smtClean="0"/>
              <a:t>Rationale: Pain </a:t>
            </a:r>
            <a:r>
              <a:rPr lang="en-US" dirty="0"/>
              <a:t>assessment should </a:t>
            </a:r>
            <a:r>
              <a:rPr lang="en-US" dirty="0" smtClean="0"/>
              <a:t>include an assessment of intensity, how does this episode compare to other episodes, &amp; what medications and doses typically relieve the  pain. Please see slide  </a:t>
            </a:r>
            <a:r>
              <a:rPr lang="en-US" dirty="0" smtClean="0">
                <a:hlinkClick r:id="rId2" action="ppaction://hlinksldjump"/>
              </a:rPr>
              <a:t>7</a:t>
            </a:r>
            <a:r>
              <a:rPr lang="en-US" dirty="0" smtClean="0"/>
              <a:t> for more details </a:t>
            </a:r>
          </a:p>
          <a:p>
            <a:r>
              <a:rPr lang="en-US" b="1" i="1" dirty="0" smtClean="0"/>
              <a:t>Question 2</a:t>
            </a:r>
          </a:p>
          <a:p>
            <a:pPr lvl="1"/>
            <a:r>
              <a:rPr lang="en-US" dirty="0" smtClean="0"/>
              <a:t>Answer: </a:t>
            </a:r>
            <a:r>
              <a:rPr lang="en-US" dirty="0"/>
              <a:t>c) 10 mg Morphine Sulfate IV </a:t>
            </a:r>
            <a:endParaRPr lang="en-US" dirty="0" smtClean="0"/>
          </a:p>
          <a:p>
            <a:pPr lvl="1"/>
            <a:r>
              <a:rPr lang="en-US" dirty="0" smtClean="0"/>
              <a:t>Rationale: patient is reporting severe pain 8/10, priority of management is administration of opioids. 10 mg Morphine IV is the correct medication, dose, &amp; route</a:t>
            </a:r>
            <a:r>
              <a:rPr lang="en-US" dirty="0"/>
              <a:t>. </a:t>
            </a:r>
            <a:r>
              <a:rPr lang="en-US" dirty="0" smtClean="0"/>
              <a:t>IM route is to be avoided </a:t>
            </a:r>
            <a:r>
              <a:rPr lang="en-US" dirty="0"/>
              <a:t>due to tissue damage </a:t>
            </a:r>
            <a:r>
              <a:rPr lang="en-US" dirty="0" smtClean="0"/>
              <a:t>&amp; </a:t>
            </a:r>
            <a:r>
              <a:rPr lang="en-US" dirty="0"/>
              <a:t>erratic absorption</a:t>
            </a:r>
            <a:r>
              <a:rPr lang="en-US" dirty="0" smtClean="0"/>
              <a:t>. 1 mg </a:t>
            </a:r>
            <a:r>
              <a:rPr lang="en-US" dirty="0" err="1" smtClean="0"/>
              <a:t>Hydromprphone</a:t>
            </a:r>
            <a:r>
              <a:rPr lang="en-US" dirty="0"/>
              <a:t> </a:t>
            </a:r>
            <a:r>
              <a:rPr lang="en-US" dirty="0" smtClean="0"/>
              <a:t>IV is the incorrect dose for 100 Kg patient (correct dose is 2 mg). Please see slides </a:t>
            </a:r>
            <a:r>
              <a:rPr lang="en-US" dirty="0" smtClean="0">
                <a:hlinkClick r:id="rId3" action="ppaction://hlinksldjump"/>
              </a:rPr>
              <a:t>8</a:t>
            </a:r>
            <a:r>
              <a:rPr lang="en-US" dirty="0" smtClean="0"/>
              <a:t>, </a:t>
            </a:r>
            <a:r>
              <a:rPr lang="en-US" dirty="0" smtClean="0">
                <a:hlinkClick r:id="rId4" action="ppaction://hlinksldjump"/>
              </a:rPr>
              <a:t>9</a:t>
            </a:r>
            <a:r>
              <a:rPr lang="en-US" dirty="0" smtClean="0"/>
              <a:t>, </a:t>
            </a:r>
            <a:r>
              <a:rPr lang="en-US" dirty="0" smtClean="0">
                <a:hlinkClick r:id="rId5" action="ppaction://hlinksldjump"/>
              </a:rPr>
              <a:t>10</a:t>
            </a:r>
            <a:r>
              <a:rPr lang="en-US" dirty="0" smtClean="0"/>
              <a:t>, </a:t>
            </a:r>
            <a:r>
              <a:rPr lang="en-US" dirty="0" smtClean="0">
                <a:hlinkClick r:id="rId6" action="ppaction://hlinksldjump"/>
              </a:rPr>
              <a:t>12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References </a:t>
            </a:r>
            <a:endParaRPr lang="en-US" sz="3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400" dirty="0" smtClean="0"/>
              <a:t>National Heart Lung and Blood Institute. Evidence-Based Management of Sickle Cell Disease: Expert Panel Report, 2014. In: National Institute of Health, ed.: National Institute of Health 2014.  Retrieved  on March 11, 2015, </a:t>
            </a:r>
            <a:r>
              <a:rPr lang="en-US" sz="1400" dirty="0"/>
              <a:t>from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www.nhlbi.nih.gov/health-pro/guidelines/sickle-cell-disease-guidelines</a:t>
            </a:r>
            <a:endParaRPr lang="en-US" sz="1400" dirty="0" smtClean="0"/>
          </a:p>
          <a:p>
            <a:pPr>
              <a:buAutoNum type="arabicPeriod"/>
            </a:pPr>
            <a:r>
              <a:rPr lang="en-US" sz="1400" dirty="0" smtClean="0"/>
              <a:t>Emergency Department </a:t>
            </a:r>
            <a:r>
              <a:rPr lang="en-US" sz="1400" dirty="0" err="1" smtClean="0"/>
              <a:t>Vaso</a:t>
            </a:r>
            <a:r>
              <a:rPr lang="en-US" sz="1400" dirty="0" smtClean="0"/>
              <a:t>-occlusive </a:t>
            </a:r>
            <a:r>
              <a:rPr lang="en-US" sz="1400" dirty="0"/>
              <a:t>Crisis Management. </a:t>
            </a:r>
            <a:r>
              <a:rPr lang="en-US" sz="1400" dirty="0" smtClean="0"/>
              <a:t>Retrieved on March 11, 2015, from: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sickleemergency.duke.edu/pain-management</a:t>
            </a:r>
            <a:endParaRPr lang="en-US" sz="1400" dirty="0" smtClean="0"/>
          </a:p>
          <a:p>
            <a:pPr>
              <a:buAutoNum type="arabicPeriod"/>
            </a:pPr>
            <a:r>
              <a:rPr lang="en-US" sz="1400" dirty="0"/>
              <a:t>Emergency Department Sickle Cell Assessment of Needs and Strengths (ED-SCANS</a:t>
            </a:r>
            <a:r>
              <a:rPr lang="en-US" sz="1400" dirty="0" smtClean="0"/>
              <a:t>). </a:t>
            </a:r>
            <a:r>
              <a:rPr lang="en-US" sz="1400" dirty="0"/>
              <a:t>Retrieved on March 11, 2015, </a:t>
            </a:r>
            <a:r>
              <a:rPr lang="en-US" sz="1400" dirty="0" smtClean="0"/>
              <a:t>from: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sickleemergency.duke.edu/emergency-department-sickle-cell-assessment-needs-and-strengths-ed-scans</a:t>
            </a:r>
            <a:endParaRPr lang="en-US" sz="1400" dirty="0" smtClean="0"/>
          </a:p>
          <a:p>
            <a:pPr>
              <a:buAutoNum type="arabicPeriod"/>
            </a:pPr>
            <a:r>
              <a:rPr lang="en-US" sz="1400" dirty="0" smtClean="0"/>
              <a:t>National Cancer Institute. National Institute of Health. Pain: Pharmacological Management . </a:t>
            </a:r>
            <a:r>
              <a:rPr lang="en-US" sz="1400" dirty="0"/>
              <a:t>Retrieved on March 11, 2015, </a:t>
            </a:r>
            <a:r>
              <a:rPr lang="en-US" sz="1400" dirty="0" smtClean="0"/>
              <a:t>from </a:t>
            </a: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</a:t>
            </a:r>
            <a:r>
              <a:rPr lang="en-US" sz="1400" dirty="0" smtClean="0">
                <a:hlinkClick r:id="rId5"/>
              </a:rPr>
              <a:t>www.cancer.gov/cancertopics/pdq/supportivecare/pain/HealthProfessional/page3</a:t>
            </a:r>
            <a:endParaRPr lang="en-US" sz="1400" dirty="0" smtClean="0"/>
          </a:p>
          <a:p>
            <a:pPr>
              <a:buAutoNum type="arabicPeriod"/>
            </a:pPr>
            <a:endParaRPr lang="en-US" sz="1400" dirty="0" smtClean="0"/>
          </a:p>
          <a:p>
            <a:pPr>
              <a:buAutoNum type="arabicPeriod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693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Pretest- Question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A 26 year old female patient presents to the Emergency Department with complaint of severe pain in the lower extremities. The patient’s history reveals that she has sickle </a:t>
            </a:r>
            <a:r>
              <a:rPr lang="en-US" sz="3100" dirty="0"/>
              <a:t>c</a:t>
            </a:r>
            <a:r>
              <a:rPr lang="en-US" sz="3100" dirty="0" smtClean="0"/>
              <a:t>ell disease (SS genotype) &amp; has been hospitalized 3 times over the last year for sickle cell crisis.  How would you assess the patient’s pain?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Ask the patient to assess severity of pain using a 0-10 scale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Ask the patient how the current episode compare to past pain crises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Ask the patient what medications &amp; doses typically relieve her pain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All of the above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Only a &amp; c are correct 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0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Pretest- Question 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43 years old male patient with sickle cell disease presents to the Emergency Department with sickle cell crisis. </a:t>
            </a:r>
            <a:r>
              <a:rPr lang="en-US" sz="2400" dirty="0"/>
              <a:t>H</a:t>
            </a:r>
            <a:r>
              <a:rPr lang="en-US" sz="2400" dirty="0" smtClean="0"/>
              <a:t>e complains of severe pain (8/10) in the back. Patient weighs 100 kg. What would be an appropriate initial management for pain?</a:t>
            </a:r>
          </a:p>
          <a:p>
            <a:pPr marL="0" indent="0">
              <a:buNone/>
            </a:pPr>
            <a:endParaRPr lang="en-US" sz="2400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5 mg Morphine Sulfate IM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IV hydration and IV ketorolac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10 mg Morphine Sulfate IV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</a:t>
            </a:r>
            <a:r>
              <a:rPr lang="en-US" sz="2200" dirty="0"/>
              <a:t>1</a:t>
            </a:r>
            <a:r>
              <a:rPr lang="en-US" sz="2200" dirty="0" smtClean="0"/>
              <a:t> mg </a:t>
            </a:r>
            <a:r>
              <a:rPr lang="en-US" sz="2200" dirty="0" err="1" smtClean="0"/>
              <a:t>Hydromorphone</a:t>
            </a:r>
            <a:r>
              <a:rPr lang="en-US" sz="2200" dirty="0" smtClean="0"/>
              <a:t> IV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3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Vaso</a:t>
            </a:r>
            <a:r>
              <a:rPr lang="en-US" dirty="0"/>
              <a:t>-occlusive</a:t>
            </a:r>
            <a:r>
              <a:rPr lang="en-US" b="1" dirty="0" smtClean="0"/>
              <a:t> Crisis (VOC)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60198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TimesNewRomanPSMT"/>
              </a:rPr>
              <a:t>Acute pain crisis (or VOC) is the most common manifestation of SCD </a:t>
            </a:r>
            <a:r>
              <a:rPr lang="en-US" sz="2400" baseline="30000" dirty="0" smtClean="0">
                <a:latin typeface="TimesNewRomanPSMT"/>
              </a:rPr>
              <a:t>1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TimesNewRomanPSMT"/>
              </a:rPr>
              <a:t>VOCs occur when </a:t>
            </a:r>
            <a:r>
              <a:rPr lang="en-US" sz="2400" dirty="0" err="1" smtClean="0">
                <a:latin typeface="TimesNewRomanPSMT"/>
              </a:rPr>
              <a:t>vaso-oclusion</a:t>
            </a:r>
            <a:r>
              <a:rPr lang="en-US" sz="2400" dirty="0" smtClean="0">
                <a:latin typeface="TimesNewRomanPSMT"/>
              </a:rPr>
              <a:t> at the level of capillary and post-capillary </a:t>
            </a:r>
            <a:r>
              <a:rPr lang="en-US" sz="2400" dirty="0" err="1" smtClean="0">
                <a:latin typeface="TimesNewRomanPSMT"/>
              </a:rPr>
              <a:t>venules</a:t>
            </a:r>
            <a:r>
              <a:rPr lang="en-US" sz="2400" dirty="0" smtClean="0">
                <a:latin typeface="TimesNewRomanPSMT"/>
              </a:rPr>
              <a:t> result in ischemic tissue injury and pain </a:t>
            </a:r>
            <a:r>
              <a:rPr lang="en-US" sz="2400" baseline="30000" dirty="0" smtClean="0">
                <a:solidFill>
                  <a:prstClr val="black"/>
                </a:solidFill>
                <a:latin typeface="TimesNewRomanPSMT"/>
              </a:rPr>
              <a:t>1</a:t>
            </a:r>
            <a:endParaRPr lang="en-US" sz="2400" dirty="0" smtClean="0">
              <a:latin typeface="TimesNewRomanPSMT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TimesNewRomanPSMT"/>
              </a:rPr>
              <a:t>“</a:t>
            </a:r>
            <a:r>
              <a:rPr lang="en-US" sz="2400" i="1" dirty="0" smtClean="0">
                <a:latin typeface="TimesNewRomanPSMT"/>
              </a:rPr>
              <a:t>Management </a:t>
            </a:r>
            <a:r>
              <a:rPr lang="en-US" sz="2400" i="1" dirty="0">
                <a:latin typeface="TimesNewRomanPSMT"/>
              </a:rPr>
              <a:t>of acute pain is central to the care of individuals </a:t>
            </a:r>
            <a:r>
              <a:rPr lang="en-US" sz="2400" i="1" dirty="0" smtClean="0">
                <a:latin typeface="TimesNewRomanPSMT"/>
              </a:rPr>
              <a:t>with SCD</a:t>
            </a:r>
            <a:r>
              <a:rPr lang="en-US" sz="2400" i="1" dirty="0">
                <a:latin typeface="TimesNewRomanPSMT"/>
              </a:rPr>
              <a:t>, yet pain is often poorly or inadequately addressed in all types of health care </a:t>
            </a:r>
            <a:r>
              <a:rPr lang="en-US" sz="2400" i="1" dirty="0" smtClean="0">
                <a:latin typeface="TimesNewRomanPSMT"/>
              </a:rPr>
              <a:t>settings</a:t>
            </a:r>
            <a:r>
              <a:rPr lang="en-US" sz="2400" baseline="30000" dirty="0" smtClean="0">
                <a:solidFill>
                  <a:prstClr val="black"/>
                </a:solidFill>
                <a:latin typeface="TimesNewRomanPSMT"/>
              </a:rPr>
              <a:t>” 1</a:t>
            </a:r>
            <a:endParaRPr lang="en-US" sz="2400" dirty="0" smtClean="0">
              <a:latin typeface="TimesNewRomanPSMT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81"/>
          <a:stretch/>
        </p:blipFill>
        <p:spPr bwMode="auto">
          <a:xfrm>
            <a:off x="6680779" y="1905000"/>
            <a:ext cx="211638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77000" y="4876800"/>
            <a:ext cx="2514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http://www.nhlbi.nih.gov/sites/www.nhlbi.nih.gov/files/images_290</a:t>
            </a:r>
          </a:p>
        </p:txBody>
      </p:sp>
    </p:spTree>
    <p:extLst>
      <p:ext uri="{BB962C8B-B14F-4D97-AF65-F5344CB8AC3E}">
        <p14:creationId xmlns:p14="http://schemas.microsoft.com/office/powerpoint/2010/main" val="29480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Assessment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71600"/>
            <a:ext cx="76200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b="1" dirty="0" smtClean="0"/>
              <a:t>Assess  for abnormal vital signs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 smtClean="0"/>
              <a:t>Fever (&gt;100.5</a:t>
            </a:r>
            <a:r>
              <a:rPr lang="en-US" sz="1800" baseline="50000" dirty="0" smtClean="0"/>
              <a:t>O</a:t>
            </a:r>
            <a:r>
              <a:rPr lang="en-US" sz="2200" dirty="0" smtClean="0"/>
              <a:t> F /38</a:t>
            </a:r>
            <a:r>
              <a:rPr lang="en-US" sz="1800" baseline="50000" dirty="0">
                <a:solidFill>
                  <a:prstClr val="black"/>
                </a:solidFill>
              </a:rPr>
              <a:t>O</a:t>
            </a:r>
            <a:r>
              <a:rPr lang="en-US" sz="2200" dirty="0" smtClean="0"/>
              <a:t>C)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 smtClean="0"/>
              <a:t>Desaturation (&lt;93%)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 smtClean="0"/>
              <a:t>HR&lt;50/min or &gt;100/min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Assess for complications </a:t>
            </a:r>
            <a:r>
              <a:rPr lang="en-US" sz="2400" baseline="30000" dirty="0" smtClean="0"/>
              <a:t>2,3</a:t>
            </a:r>
            <a:endParaRPr lang="en-US" sz="24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/>
              <a:t>Atypical pain (new location or generalized pain)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/>
              <a:t>Shortness of breath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/>
              <a:t>Neurologic headache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/>
              <a:t>Confusion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/>
              <a:t>Seizures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200" dirty="0"/>
              <a:t>Chest or abdominal pain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400" dirty="0" smtClean="0"/>
              <a:t>Priapism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400" dirty="0" smtClean="0"/>
              <a:t>Pregnancy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695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Assessment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6" y="838200"/>
            <a:ext cx="8266113" cy="4343400"/>
          </a:xfrm>
        </p:spPr>
        <p:txBody>
          <a:bodyPr>
            <a:no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/>
              <a:t>Assess Pain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Intensity*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Location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Duration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Aggravating/ alleviating factors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How does current pain episode compare to other episodes?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How does the patient typically manage a pain crises? Does the patient have an individualized pain management plan? What medications </a:t>
            </a:r>
            <a:r>
              <a:rPr lang="en-US" sz="2400" b="1" dirty="0" smtClean="0"/>
              <a:t>&amp; </a:t>
            </a:r>
            <a:r>
              <a:rPr lang="en-US" sz="2400" b="1" dirty="0"/>
              <a:t>doses typically work? </a:t>
            </a:r>
            <a:endParaRPr lang="en-US" sz="2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 smtClean="0"/>
              <a:t>Pain medications at home (name, route, time of last dose)</a:t>
            </a:r>
            <a:endParaRPr lang="en-US" sz="2400" b="1" dirty="0"/>
          </a:p>
          <a:p>
            <a:pPr marL="0" indent="0">
              <a:spcAft>
                <a:spcPts val="300"/>
              </a:spcAft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5547160"/>
            <a:ext cx="7582469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*</a:t>
            </a:r>
            <a:r>
              <a:rPr lang="en-US" sz="2000" b="1" i="1" dirty="0" smtClean="0"/>
              <a:t>use developmentally appropriate scales</a:t>
            </a:r>
            <a:r>
              <a:rPr lang="en-US" sz="2000" dirty="0" smtClean="0"/>
              <a:t>, e.g. </a:t>
            </a:r>
            <a:r>
              <a:rPr lang="en-US" sz="2000" dirty="0" smtClean="0">
                <a:hlinkClick r:id="rId3"/>
              </a:rPr>
              <a:t>FLACC </a:t>
            </a:r>
            <a:r>
              <a:rPr lang="en-US" sz="2000" dirty="0" smtClean="0"/>
              <a:t>(2 mon-7years/ nonverbal adult patients</a:t>
            </a:r>
            <a:r>
              <a:rPr lang="en-US" sz="2000" dirty="0"/>
              <a:t>), </a:t>
            </a:r>
            <a:r>
              <a:rPr lang="en-US" sz="2000" dirty="0" smtClean="0"/>
              <a:t>Wong-Baker </a:t>
            </a:r>
            <a:r>
              <a:rPr lang="en-US" sz="2000" dirty="0" smtClean="0">
                <a:hlinkClick r:id="rId4"/>
              </a:rPr>
              <a:t>FACES</a:t>
            </a:r>
            <a:r>
              <a:rPr lang="en-US" sz="2000" dirty="0"/>
              <a:t>®</a:t>
            </a:r>
            <a:r>
              <a:rPr lang="en-US" sz="2000" dirty="0" smtClean="0"/>
              <a:t> (3 years &amp; older), or Numeric Rating Scale for adults </a:t>
            </a:r>
            <a:endParaRPr lang="en-US" sz="20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0" y="5181600"/>
            <a:ext cx="887139" cy="81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521733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Pediatric considerations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152400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Pain Management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4854"/>
            <a:ext cx="8153400" cy="538074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Rule out other sources of pain than VOC </a:t>
            </a:r>
            <a:r>
              <a:rPr lang="en-US" sz="2400" b="1" dirty="0" smtClean="0"/>
              <a:t>while treating VOC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Acute chest syndrome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Splenic sequestration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Abdominal catastrophes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     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145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152400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Pain Management  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Treat pain </a:t>
            </a:r>
            <a:r>
              <a:rPr lang="en-US" sz="2400" b="1" dirty="0" smtClean="0"/>
              <a:t>aggressively</a:t>
            </a:r>
            <a:endParaRPr lang="en-US" sz="22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prstClr val="black"/>
                </a:solidFill>
              </a:rPr>
              <a:t>Try to contact patients’ SCD physician for analgesic suggestions, however, </a:t>
            </a:r>
            <a:r>
              <a:rPr lang="en-US" sz="2200" b="1" dirty="0">
                <a:solidFill>
                  <a:prstClr val="black"/>
                </a:solidFill>
              </a:rPr>
              <a:t>DO NOT </a:t>
            </a:r>
            <a:r>
              <a:rPr lang="en-US" sz="2200" dirty="0">
                <a:solidFill>
                  <a:prstClr val="black"/>
                </a:solidFill>
              </a:rPr>
              <a:t>delay administration of analgesics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prstClr val="black"/>
                </a:solidFill>
              </a:rPr>
              <a:t>Administer first dose as soon as possible given triage &amp; healthcare resources, ideally </a:t>
            </a:r>
            <a:r>
              <a:rPr lang="en-US" sz="2200" b="1" u="sng" dirty="0">
                <a:solidFill>
                  <a:prstClr val="black"/>
                </a:solidFill>
              </a:rPr>
              <a:t>within 30 min of triage or 60 min of registration</a:t>
            </a:r>
            <a:r>
              <a:rPr lang="en-US" sz="2200" u="sng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8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9696</TotalTime>
  <Words>1719</Words>
  <Application>Microsoft Office PowerPoint</Application>
  <PresentationFormat>On-screen Show (4:3)</PresentationFormat>
  <Paragraphs>228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Office Theme</vt:lpstr>
      <vt:lpstr>3_Custom Design</vt:lpstr>
      <vt:lpstr>4_Custom Design</vt:lpstr>
      <vt:lpstr>Custom Design</vt:lpstr>
      <vt:lpstr>2_Custom Design</vt:lpstr>
      <vt:lpstr>1_Custom Design</vt:lpstr>
      <vt:lpstr>Sickle Cell Disease: Core Concepts for  the Emergency Physician and Nurse  Vaso-occlusive Crisis: Pain Assessment &amp;Management </vt:lpstr>
      <vt:lpstr>Objectives</vt:lpstr>
      <vt:lpstr>Pretest- Question 1</vt:lpstr>
      <vt:lpstr>Pretest- Question 2</vt:lpstr>
      <vt:lpstr>Vaso-occlusive Crisis (VOC)</vt:lpstr>
      <vt:lpstr>Assessment</vt:lpstr>
      <vt:lpstr>Assessment</vt:lpstr>
      <vt:lpstr>Pain Management</vt:lpstr>
      <vt:lpstr>Pain Management  </vt:lpstr>
      <vt:lpstr>Pain Management  </vt:lpstr>
      <vt:lpstr>Pain Management  </vt:lpstr>
      <vt:lpstr>Re-assess </vt:lpstr>
      <vt:lpstr>Re-assess </vt:lpstr>
      <vt:lpstr>Weight-based Dosing chart-  Adult &amp; Pediatric </vt:lpstr>
      <vt:lpstr>IV Weight-based Dose Escalation Chart Adult &amp; Pediatric </vt:lpstr>
      <vt:lpstr>Acetaminophen Dosing - Pediatric </vt:lpstr>
      <vt:lpstr>Adjuvant Agents </vt:lpstr>
      <vt:lpstr>Clinical Scenario</vt:lpstr>
      <vt:lpstr>Posttest- Question 1</vt:lpstr>
      <vt:lpstr>Posttest- Question 2</vt:lpstr>
      <vt:lpstr>Posttest Answers &amp; Rationale </vt:lpstr>
      <vt:lpstr>References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Kayle</dc:creator>
  <cp:lastModifiedBy>Paula Tanabe, Ph.D.</cp:lastModifiedBy>
  <cp:revision>86</cp:revision>
  <dcterms:created xsi:type="dcterms:W3CDTF">2015-03-05T23:52:00Z</dcterms:created>
  <dcterms:modified xsi:type="dcterms:W3CDTF">2015-06-17T15:13:31Z</dcterms:modified>
</cp:coreProperties>
</file>